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85" r:id="rId3"/>
    <p:sldId id="258" r:id="rId4"/>
    <p:sldId id="284" r:id="rId5"/>
    <p:sldId id="288" r:id="rId6"/>
    <p:sldId id="266" r:id="rId7"/>
    <p:sldId id="267" r:id="rId8"/>
    <p:sldId id="290" r:id="rId9"/>
    <p:sldId id="269" r:id="rId10"/>
    <p:sldId id="291" r:id="rId11"/>
    <p:sldId id="287" r:id="rId12"/>
    <p:sldId id="275" r:id="rId13"/>
    <p:sldId id="277" r:id="rId14"/>
    <p:sldId id="292" r:id="rId15"/>
    <p:sldId id="279" r:id="rId16"/>
    <p:sldId id="276" r:id="rId17"/>
    <p:sldId id="282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4966"/>
  </p:normalViewPr>
  <p:slideViewPr>
    <p:cSldViewPr snapToGrid="0" snapToObjects="1">
      <p:cViewPr varScale="1">
        <p:scale>
          <a:sx n="53" d="100"/>
          <a:sy n="53" d="100"/>
        </p:scale>
        <p:origin x="13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rPr dirty="0"/>
              <a:t>Today’s cloud setups (both private and public) use network and machine virtualization</a:t>
            </a:r>
          </a:p>
          <a:p>
            <a:pPr marL="228600" indent="-228600">
              <a:buSzPct val="100000"/>
              <a:buChar char="•"/>
            </a:pPr>
            <a:r>
              <a:rPr dirty="0"/>
              <a:t>abstraction that decouples deployment of services and apps from underlying hardware </a:t>
            </a:r>
            <a:r>
              <a:rPr b="1" dirty="0"/>
              <a:t>\</a:t>
            </a:r>
          </a:p>
          <a:p>
            <a:pPr marL="228600" indent="-228600">
              <a:buSzPct val="100000"/>
              <a:buChar char="•"/>
            </a:pPr>
            <a:r>
              <a:rPr dirty="0"/>
              <a:t>realized through hypervisor layer </a:t>
            </a:r>
            <a:r>
              <a:rPr b="1" dirty="0"/>
              <a:t>\</a:t>
            </a:r>
          </a:p>
          <a:p>
            <a:pPr marL="228600" indent="-228600">
              <a:buSzPct val="100000"/>
              <a:buChar char="•"/>
            </a:pPr>
            <a:r>
              <a:rPr dirty="0"/>
              <a:t>services and apps that run on virtual networks can be deployed </a:t>
            </a:r>
            <a:r>
              <a:rPr b="1" dirty="0"/>
              <a:t>\</a:t>
            </a:r>
          </a:p>
          <a:p>
            <a:pPr marL="228600" indent="-228600">
              <a:buSzPct val="100000"/>
              <a:buChar char="•"/>
            </a:pPr>
            <a:r>
              <a:rPr dirty="0"/>
              <a:t>multiple at at same time with some level of isolation</a:t>
            </a:r>
          </a:p>
        </p:txBody>
      </p:sp>
    </p:spTree>
    <p:extLst>
      <p:ext uri="{BB962C8B-B14F-4D97-AF65-F5344CB8AC3E}">
        <p14:creationId xmlns:p14="http://schemas.microsoft.com/office/powerpoint/2010/main" val="1713516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How to solve this</a:t>
            </a:r>
          </a:p>
          <a:p>
            <a:pPr marL="228600" indent="-228600">
              <a:buSzPct val="100000"/>
              <a:buChar char="•"/>
            </a:pPr>
            <a:r>
              <a:t>vastly varying assumptions made in VNE papers, but usually hard to predict upcoming workloads</a:t>
            </a:r>
          </a:p>
          <a:p>
            <a:pPr marL="228600" indent="-228600">
              <a:buSzPct val="100000"/>
              <a:buChar char="•"/>
            </a:pPr>
            <a:r>
              <a:t>since fragmentation stems from online character of the problem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hard to optimize algorithms for it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explore if we can do something like this: optimize the network </a:t>
            </a:r>
            <a:r>
              <a:rPr b="1"/>
              <a:t>\</a:t>
            </a:r>
            <a:r>
              <a:t> </a:t>
            </a:r>
            <a:r>
              <a:rPr b="1"/>
              <a:t>\..</a:t>
            </a:r>
          </a:p>
          <a:p>
            <a:pPr marL="457200" lvl="1" indent="-228600">
              <a:buSzPct val="100000"/>
              <a:buChar char="•"/>
            </a:pPr>
            <a:r>
              <a:t>that is run some VN migration algorithm that optimizes the network periodically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looked at naive realization: remap all networks to predict upper bound on effectiveness</a:t>
            </a:r>
          </a:p>
          <a:p>
            <a:pPr marL="228600" indent="-228600">
              <a:buSzPct val="100000"/>
              <a:buChar char="•"/>
            </a:pPr>
            <a:r>
              <a:t>first look at first subproblem: utilization distribution, best if resources are either fully utilized or entirely available (also could conserve energy by shutting down etc).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first graph: theoretical, ideal case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second graph: simulation before and after defrag…looks ‘more’ like left, step character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mean is good, but this is the full distribution</a:t>
            </a:r>
          </a:p>
          <a:p>
            <a:pPr marL="457200" lvl="1" indent="-228600">
              <a:buSzPct val="100000"/>
              <a:buChar char="•"/>
            </a:pPr>
            <a:r>
              <a:t>paths were either of length 1,2,3,4, 4 being the physical network diameter (worst case)</a:t>
            </a:r>
          </a:p>
          <a:p>
            <a:pPr marL="457200" lvl="1" indent="-228600">
              <a:buSzPct val="100000"/>
              <a:buChar char="•"/>
            </a:pPr>
            <a:r>
              <a:t>see redistribution of path lengths, cut worst by 52%, length 3 by 62%</a:t>
            </a:r>
          </a:p>
        </p:txBody>
      </p:sp>
    </p:spTree>
    <p:extLst>
      <p:ext uri="{BB962C8B-B14F-4D97-AF65-F5344CB8AC3E}">
        <p14:creationId xmlns:p14="http://schemas.microsoft.com/office/powerpoint/2010/main" val="261759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mean is good, but this is the full distribution</a:t>
            </a:r>
          </a:p>
          <a:p>
            <a:pPr marL="457200" lvl="1" indent="-228600">
              <a:buSzPct val="100000"/>
              <a:buChar char="•"/>
            </a:pPr>
            <a:r>
              <a:t>paths were either of length 1,2,3,4, 4 being the physical network diameter (worst case)</a:t>
            </a:r>
          </a:p>
          <a:p>
            <a:pPr marL="457200" lvl="1" indent="-228600">
              <a:buSzPct val="100000"/>
              <a:buChar char="•"/>
            </a:pPr>
            <a:r>
              <a:t>see redistribution of path lengths, cut worst by 52%, length 3 by 62%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r>
              <a:t>sort of control loop, monitor the network, plan fragmentation, future work</a:t>
            </a:r>
          </a:p>
        </p:txBody>
      </p:sp>
    </p:spTree>
    <p:extLst>
      <p:ext uri="{BB962C8B-B14F-4D97-AF65-F5344CB8AC3E}">
        <p14:creationId xmlns:p14="http://schemas.microsoft.com/office/powerpoint/2010/main" val="372795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widely used technique to allow the coexistence of multiple tenant networks on a shared physical infrastructure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reduces infrastructure cost and allows for flexibility for tenants</a:t>
            </a:r>
          </a:p>
          <a:p>
            <a:pPr marL="457200" lvl="1" indent="-228600">
              <a:buSzPct val="100000"/>
              <a:buChar char="•"/>
            </a:pPr>
            <a:r>
              <a:t>only use exactly the resources currently required</a:t>
            </a:r>
          </a:p>
          <a:p>
            <a:pPr marL="457200" lvl="1" indent="-228600">
              <a:buSzPct val="100000"/>
              <a:buChar char="•"/>
            </a:pPr>
            <a:r>
              <a:t>add or remove resources based on demand </a:t>
            </a:r>
            <a:r>
              <a:rPr b="1"/>
              <a:t>\</a:t>
            </a:r>
          </a:p>
          <a:p>
            <a:pPr marL="228600" indent="-228600">
              <a:buSzPct val="100000"/>
              <a:buChar char="•"/>
            </a:pPr>
            <a:r>
              <a:t>cloud computing - specifically Infrastructure as a Service (IaaS)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6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06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not trying to provide a solution to all of these problems or propose ultimate VNE algorithm</a:t>
            </a:r>
          </a:p>
          <a:p>
            <a:pPr marL="228600" indent="-228600">
              <a:buSzPct val="100000"/>
              <a:buChar char="•"/>
            </a:pPr>
            <a:r>
              <a:t>instead, we analyzed what building blocks/primitives are required to work towards this goal using existing solutions</a:t>
            </a:r>
          </a:p>
          <a:p>
            <a:pPr marL="228600" indent="-228600">
              <a:buSzPct val="100000"/>
              <a:buChar char="•"/>
            </a:pPr>
            <a:r>
              <a:t>identified two main areas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need management abstractions for expand and contract: integrate into existing algorithms (we did this)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without knowledge of upcoming requests very hard to find globally optimal embeddings</a:t>
            </a:r>
          </a:p>
          <a:p>
            <a:pPr marL="685800" lvl="2" indent="-228600">
              <a:buSzPct val="100000"/>
              <a:buChar char="•"/>
            </a:pPr>
            <a:r>
              <a:t>reverse approach…periodically optimize the network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introduce two new primitives within lifecycle of virtual network </a:t>
            </a:r>
            <a:r>
              <a:rPr b="1"/>
              <a:t>\ \</a:t>
            </a:r>
          </a:p>
          <a:p>
            <a:pPr marL="457200" lvl="1" indent="-228600">
              <a:buSzPct val="100000"/>
              <a:buChar char="•"/>
            </a:pPr>
            <a:r>
              <a:t>expand network, i.e. add nodes and links to networks given some constraints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contract network, i.e. remove subset of nodes and their links from the network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introduce two new primitives within lifecycle of virtual network </a:t>
            </a:r>
            <a:r>
              <a:rPr b="1"/>
              <a:t>\ \</a:t>
            </a:r>
          </a:p>
          <a:p>
            <a:pPr marL="457200" lvl="1" indent="-228600">
              <a:buSzPct val="100000"/>
              <a:buChar char="•"/>
            </a:pPr>
            <a:r>
              <a:t>expand network, i.e. add nodes and links to networks given some constraints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contract network, i.e. remove subset of nodes and their links from the network</a:t>
            </a:r>
          </a:p>
        </p:txBody>
      </p:sp>
    </p:spTree>
    <p:extLst>
      <p:ext uri="{BB962C8B-B14F-4D97-AF65-F5344CB8AC3E}">
        <p14:creationId xmlns:p14="http://schemas.microsoft.com/office/powerpoint/2010/main" val="224111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Balanni</a:t>
            </a:r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In their approach a minimum cost flow (MCF) formulation is used to map virtual machines onto physical servers and virtual switches onto physical switches. Includes </a:t>
            </a:r>
            <a:r>
              <a:rPr lang="en-US" sz="20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bw</a:t>
            </a:r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CPU resource as constraints in the mapping and running all pair SP for link mapping,.</a:t>
            </a:r>
          </a:p>
          <a:p>
            <a:endParaRPr lang="en-US" sz="20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Expand: Specifically, each existing node is annotated with a constraint such that it may only be placed on the physical node to which it is currently mapped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Plus the constraints of how the new nodes (V ′ −V ) should be connected to the existing nodes V 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expansion algorithm is unable to expand the network, the original network V is still mapped and all node and link capacities are reset. </a:t>
            </a:r>
            <a:r>
              <a:rPr lang="en-US" sz="2000" b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cost also includes distance now.</a:t>
            </a:r>
            <a:endParaRPr lang="en-US" b="1" dirty="0"/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not trying to provide a solution to all of these problems or propose ultimate VNE algorithm</a:t>
            </a:r>
          </a:p>
          <a:p>
            <a:pPr marL="228600" indent="-228600">
              <a:buSzPct val="100000"/>
              <a:buChar char="•"/>
            </a:pPr>
            <a:r>
              <a:t>instead, we analyzed what building blocks/primitives are required to work towards this goal using existing solutions</a:t>
            </a:r>
          </a:p>
          <a:p>
            <a:pPr marL="228600" indent="-228600">
              <a:buSzPct val="100000"/>
              <a:buChar char="•"/>
            </a:pPr>
            <a:r>
              <a:t>identified two main areas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need management abstractions for expand and contract: integrate into existing algorithms (we did this) </a:t>
            </a:r>
            <a:r>
              <a:rPr b="1"/>
              <a:t>\</a:t>
            </a:r>
          </a:p>
          <a:p>
            <a:pPr marL="457200" lvl="1" indent="-228600">
              <a:buSzPct val="100000"/>
              <a:buChar char="•"/>
            </a:pPr>
            <a:r>
              <a:t>without knowledge of upcoming requests very hard to find globally optimal embeddings</a:t>
            </a:r>
          </a:p>
          <a:p>
            <a:pPr marL="685800" lvl="2" indent="-228600">
              <a:buSzPct val="100000"/>
              <a:buChar char="•"/>
            </a:pPr>
            <a:r>
              <a:t>reverse approach…periodically optimize the network</a:t>
            </a:r>
          </a:p>
        </p:txBody>
      </p:sp>
    </p:spTree>
    <p:extLst>
      <p:ext uri="{BB962C8B-B14F-4D97-AF65-F5344CB8AC3E}">
        <p14:creationId xmlns:p14="http://schemas.microsoft.com/office/powerpoint/2010/main" val="449684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oulder FL.pdf" descr="Boulder F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018" y="7823200"/>
            <a:ext cx="3657601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"/>
          <p:cNvSpPr txBox="1">
            <a:spLocks noGrp="1"/>
          </p:cNvSpPr>
          <p:nvPr>
            <p:ph type="body" sz="quarter" idx="13"/>
          </p:nvPr>
        </p:nvSpPr>
        <p:spPr>
          <a:xfrm>
            <a:off x="2721371" y="1435100"/>
            <a:ext cx="9788129" cy="53340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indent="0" algn="r">
              <a:spcBef>
                <a:spcPts val="0"/>
              </a:spcBef>
              <a:buSzTx/>
              <a:buNone/>
              <a:defRPr sz="28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4" name="Rectangle"/>
          <p:cNvSpPr txBox="1">
            <a:spLocks noGrp="1"/>
          </p:cNvSpPr>
          <p:nvPr>
            <p:ph type="body" sz="quarter" idx="14"/>
          </p:nvPr>
        </p:nvSpPr>
        <p:spPr>
          <a:xfrm>
            <a:off x="1803400" y="7962900"/>
            <a:ext cx="5791200" cy="1701800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spcBef>
                <a:spcPts val="0"/>
              </a:spcBef>
              <a:buSzTx/>
              <a:buNone/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8269485" y="8123419"/>
            <a:ext cx="1" cy="122786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044700" y="641963"/>
            <a:ext cx="10464800" cy="835819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r>
              <a:t>Title Text</a:t>
            </a:r>
          </a:p>
        </p:txBody>
      </p:sp>
      <p:pic>
        <p:nvPicPr>
          <p:cNvPr id="17" name="Image" descr="Image"/>
          <p:cNvPicPr>
            <a:picLocks noChangeAspect="1"/>
          </p:cNvPicPr>
          <p:nvPr/>
        </p:nvPicPr>
        <p:blipFill>
          <a:blip r:embed="rId3"/>
          <a:srcRect t="15584" b="15584"/>
          <a:stretch>
            <a:fillRect/>
          </a:stretch>
        </p:blipFill>
        <p:spPr>
          <a:xfrm>
            <a:off x="0" y="2572742"/>
            <a:ext cx="13004800" cy="460811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Text"/>
          <p:cNvSpPr txBox="1">
            <a:spLocks noGrp="1"/>
          </p:cNvSpPr>
          <p:nvPr>
            <p:ph type="body" sz="quarter" idx="13"/>
          </p:nvPr>
        </p:nvSpPr>
        <p:spPr>
          <a:xfrm>
            <a:off x="380276" y="9283700"/>
            <a:ext cx="9680116" cy="317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A6AAA9"/>
                </a:solidFill>
              </a:defRPr>
            </a:lvl1pPr>
          </a:lstStyle>
          <a:p>
            <a:r>
              <a:t>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Q&amp;A / Discussion"/>
          <p:cNvSpPr txBox="1"/>
          <p:nvPr/>
        </p:nvSpPr>
        <p:spPr>
          <a:xfrm>
            <a:off x="1118643" y="1231785"/>
            <a:ext cx="414497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small">
                <a:solidFill>
                  <a:srgbClr val="53585F"/>
                </a:solidFill>
              </a:defRPr>
            </a:lvl1pPr>
          </a:lstStyle>
          <a:p>
            <a:r>
              <a:t>Q&amp;A / Discussion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35" y="8553743"/>
            <a:ext cx="4258793" cy="644357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Oliver Michel…"/>
          <p:cNvSpPr txBox="1"/>
          <p:nvPr/>
        </p:nvSpPr>
        <p:spPr>
          <a:xfrm>
            <a:off x="1272428" y="4013199"/>
            <a:ext cx="3837407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t>Oliver Michel </a:t>
            </a:r>
            <a:endParaRPr sz="2600"/>
          </a:p>
          <a:p>
            <a:pPr>
              <a:spcBef>
                <a:spcPts val="3200"/>
              </a:spcBef>
              <a:defRPr sz="2300">
                <a:solidFill>
                  <a:srgbClr val="53585F"/>
                </a:solidFill>
              </a:defRPr>
            </a:pPr>
            <a:r>
              <a:t>oliver.michel@colorado.edu</a:t>
            </a:r>
          </a:p>
          <a:p>
            <a:pPr>
              <a:spcBef>
                <a:spcPts val="500"/>
              </a:spcBef>
              <a:defRPr sz="2300">
                <a:solidFill>
                  <a:srgbClr val="53585F"/>
                </a:solidFill>
              </a:defRPr>
            </a:pPr>
            <a:r>
              <a:t>http://nsr.colorado.edu/oliver</a:t>
            </a:r>
          </a:p>
        </p:txBody>
      </p:sp>
      <p:pic>
        <p:nvPicPr>
          <p:cNvPr id="45" name="Image" descr="Image"/>
          <p:cNvPicPr>
            <a:picLocks/>
          </p:cNvPicPr>
          <p:nvPr/>
        </p:nvPicPr>
        <p:blipFill>
          <a:blip r:embed="rId3"/>
          <a:srcRect l="12642" r="38450"/>
          <a:stretch>
            <a:fillRect/>
          </a:stretch>
        </p:blipFill>
        <p:spPr>
          <a:xfrm>
            <a:off x="6499131" y="-133549"/>
            <a:ext cx="6511283" cy="989382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406846" y="1877020"/>
            <a:ext cx="12191108" cy="7299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2pPr>
              <a:spcBef>
                <a:spcPts val="1500"/>
              </a:spcBef>
            </a:lvl2pPr>
            <a:lvl3pPr>
              <a:spcBef>
                <a:spcPts val="1000"/>
              </a:spcBef>
            </a:lvl3pPr>
            <a:lvl4pPr>
              <a:spcBef>
                <a:spcPts val="1000"/>
              </a:spcBef>
            </a:lvl4pPr>
            <a:lvl5pPr>
              <a:spcBef>
                <a:spcPts val="1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10120" y="444500"/>
            <a:ext cx="12184560" cy="1035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Line"/>
          <p:cNvSpPr/>
          <p:nvPr/>
        </p:nvSpPr>
        <p:spPr>
          <a:xfrm>
            <a:off x="406400" y="1517650"/>
            <a:ext cx="12192001" cy="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1359" y="9251950"/>
            <a:ext cx="354382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"/><Relationship Id="rId4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oliver.michel@colorado.edu" TargetMode="External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fvramos@ciencias.ulisboa.pt" TargetMode="Externa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liver Michel…"/>
          <p:cNvSpPr txBox="1"/>
          <p:nvPr/>
        </p:nvSpPr>
        <p:spPr>
          <a:xfrm>
            <a:off x="1989902" y="2431048"/>
            <a:ext cx="9024995" cy="1701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dirty="0"/>
              <a:t>Oliver Michel</a:t>
            </a:r>
            <a:r>
              <a:rPr lang="pt-PT" dirty="0"/>
              <a:t>*, </a:t>
            </a:r>
            <a:r>
              <a:rPr dirty="0"/>
              <a:t>Eric Keller</a:t>
            </a:r>
            <a:r>
              <a:rPr lang="pt-PT" dirty="0"/>
              <a:t>*, </a:t>
            </a:r>
            <a:r>
              <a:rPr b="1" dirty="0"/>
              <a:t>Fernando Ramos</a:t>
            </a:r>
            <a:r>
              <a:rPr lang="pt-PT" dirty="0"/>
              <a:t>^</a:t>
            </a:r>
          </a:p>
          <a:p>
            <a:pPr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dirty="0">
                <a:solidFill>
                  <a:srgbClr val="53585F"/>
                </a:solidFill>
              </a:rPr>
              <a:t>*University of Colorado Boulder, ^University of Lisbon</a:t>
            </a:r>
            <a:endParaRPr dirty="0">
              <a:solidFill>
                <a:srgbClr val="53585F"/>
              </a:solidFill>
            </a:endParaRPr>
          </a:p>
        </p:txBody>
      </p:sp>
      <p:sp>
        <p:nvSpPr>
          <p:cNvPr id="59" name="Network Defragmentation in Virtualized Data Centers"/>
          <p:cNvSpPr txBox="1">
            <a:spLocks noGrp="1"/>
          </p:cNvSpPr>
          <p:nvPr>
            <p:ph type="title" idx="4294967295"/>
          </p:nvPr>
        </p:nvSpPr>
        <p:spPr>
          <a:xfrm>
            <a:off x="308655" y="1146788"/>
            <a:ext cx="12134964" cy="835819"/>
          </a:xfrm>
          <a:prstGeom prst="rect">
            <a:avLst/>
          </a:prstGeom>
        </p:spPr>
        <p:txBody>
          <a:bodyPr anchor="b"/>
          <a:lstStyle>
            <a:lvl1pPr algn="r" defTabSz="432308">
              <a:defRPr sz="3996"/>
            </a:lvl1pPr>
          </a:lstStyle>
          <a:p>
            <a:r>
              <a:rPr dirty="0"/>
              <a:t>Network Defragmentation in Virtualized Data Centers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D91E5-C36C-1849-A961-F6681816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49" y="7455129"/>
            <a:ext cx="5803900" cy="2096317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8F2BC805-01F2-CD40-B185-9EBBAC10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84" b="15584"/>
          <a:stretch>
            <a:fillRect/>
          </a:stretch>
        </p:blipFill>
        <p:spPr>
          <a:xfrm>
            <a:off x="0" y="5109496"/>
            <a:ext cx="6838680" cy="2423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9BCC89-FF17-9A4B-8859-D15595573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108" y="5109496"/>
            <a:ext cx="7295692" cy="2423212"/>
          </a:xfrm>
          <a:prstGeom prst="rect">
            <a:avLst/>
          </a:prstGeom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61DC9D27-1B20-D84E-88A5-B2A219BE0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64" y="8087064"/>
            <a:ext cx="5582166" cy="844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D836B8-8A6C-5E48-82EB-512C7DDD0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1759527"/>
            <a:ext cx="12191108" cy="7869381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b="1" dirty="0"/>
              <a:t>Simulation: </a:t>
            </a:r>
            <a:r>
              <a:rPr lang="en-US" dirty="0"/>
              <a:t>leaf-spine topology; 28 switches and 384 servers; adding, deleting, expanding, or contracting virtual networks 1000 times (averaged over 10 runs; randomized workloads)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Longer path lengths</a:t>
            </a:r>
            <a:r>
              <a:rPr lang="en-US" dirty="0"/>
              <a:t> -&gt; higher latencies and cost, poorer application performance, prolonged job completion times</a:t>
            </a:r>
          </a:p>
          <a:p>
            <a:pPr lvl="1"/>
            <a:r>
              <a:rPr lang="en-US" b="1" dirty="0"/>
              <a:t>Lower acceptance ratios</a:t>
            </a:r>
            <a:r>
              <a:rPr lang="en-US" dirty="0"/>
              <a:t> -&gt; reduced revenue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828A7-AC98-3244-A007-8B530B05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 of fragmentation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00C85-5D8F-0649-B26A-5F0B3626A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6" y="3412264"/>
            <a:ext cx="12141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51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his pap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Contribution</a:t>
            </a:r>
            <a:r>
              <a:rPr lang="pt-PT" dirty="0"/>
              <a:t> #2: </a:t>
            </a:r>
            <a:r>
              <a:rPr lang="pt-PT" dirty="0" err="1"/>
              <a:t>new</a:t>
            </a:r>
            <a:r>
              <a:rPr lang="pt-PT" dirty="0"/>
              <a:t> management </a:t>
            </a:r>
            <a:r>
              <a:rPr lang="pt-PT" dirty="0" err="1"/>
              <a:t>primitive</a:t>
            </a:r>
            <a:endParaRPr dirty="0"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1" name="Expand VN / Contract VN"/>
          <p:cNvSpPr/>
          <p:nvPr/>
        </p:nvSpPr>
        <p:spPr>
          <a:xfrm>
            <a:off x="4142192" y="2926330"/>
            <a:ext cx="472041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rPr sz="3200" b="1" dirty="0"/>
              <a:t>Expand VN / Contract VN</a:t>
            </a:r>
          </a:p>
        </p:txBody>
      </p:sp>
      <p:sp>
        <p:nvSpPr>
          <p:cNvPr id="132" name="Optimize Embeddings…"/>
          <p:cNvSpPr/>
          <p:nvPr/>
        </p:nvSpPr>
        <p:spPr>
          <a:xfrm>
            <a:off x="4142193" y="5598660"/>
            <a:ext cx="472041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rPr lang="pt-PT" sz="3200" b="1" dirty="0"/>
              <a:t>Network </a:t>
            </a:r>
            <a:r>
              <a:rPr lang="pt-PT" sz="3200" b="1" dirty="0" err="1"/>
              <a:t>defragmentation</a:t>
            </a:r>
            <a:endParaRPr b="1" dirty="0"/>
          </a:p>
        </p:txBody>
      </p:sp>
      <p:sp>
        <p:nvSpPr>
          <p:cNvPr id="133" name="+"/>
          <p:cNvSpPr txBox="1"/>
          <p:nvPr/>
        </p:nvSpPr>
        <p:spPr>
          <a:xfrm>
            <a:off x="6273419" y="4514850"/>
            <a:ext cx="45796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r>
              <a:rPr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347200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Defragmentation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7" name="Line"/>
          <p:cNvSpPr/>
          <p:nvPr/>
        </p:nvSpPr>
        <p:spPr>
          <a:xfrm>
            <a:off x="5779694" y="7528700"/>
            <a:ext cx="1270000" cy="1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8" name="no prior knowledge of upcoming request…"/>
          <p:cNvSpPr txBox="1">
            <a:spLocks noGrp="1"/>
          </p:cNvSpPr>
          <p:nvPr>
            <p:ph type="body" sz="quarter" idx="1"/>
          </p:nvPr>
        </p:nvSpPr>
        <p:spPr>
          <a:xfrm>
            <a:off x="406846" y="1831031"/>
            <a:ext cx="12191108" cy="16488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Optimize VNE algorithms to avoid fragmentation?</a:t>
            </a:r>
          </a:p>
          <a:p>
            <a:pPr lvl="1"/>
            <a:r>
              <a:rPr lang="pt-PT" dirty="0"/>
              <a:t>Hard: </a:t>
            </a:r>
            <a:r>
              <a:rPr dirty="0"/>
              <a:t>no prior knowledge of upcoming request</a:t>
            </a:r>
          </a:p>
        </p:txBody>
      </p:sp>
      <p:sp>
        <p:nvSpPr>
          <p:cNvPr id="209" name="explicit defragmentation, i.e. periodically run a network migration algorithm"/>
          <p:cNvSpPr txBox="1"/>
          <p:nvPr/>
        </p:nvSpPr>
        <p:spPr>
          <a:xfrm>
            <a:off x="406846" y="3820323"/>
            <a:ext cx="12191108" cy="2284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pPr marL="0" indent="0" algn="ctr">
              <a:buNone/>
            </a:pPr>
            <a:r>
              <a:rPr lang="pt-PT" dirty="0" err="1"/>
              <a:t>We</a:t>
            </a:r>
            <a:r>
              <a:rPr lang="pt-PT" dirty="0"/>
              <a:t> explore a diferente </a:t>
            </a:r>
            <a:r>
              <a:rPr lang="pt-PT" dirty="0" err="1"/>
              <a:t>approach</a:t>
            </a:r>
            <a:r>
              <a:rPr lang="pt-PT" dirty="0"/>
              <a:t>: </a:t>
            </a:r>
            <a:r>
              <a:rPr b="1" dirty="0"/>
              <a:t>explicit defragmentation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dirty="0"/>
              <a:t>periodically run</a:t>
            </a:r>
            <a:r>
              <a:rPr lang="pt-PT" dirty="0" err="1"/>
              <a:t>ning</a:t>
            </a:r>
            <a:r>
              <a:rPr dirty="0"/>
              <a:t> a </a:t>
            </a:r>
            <a:r>
              <a:rPr b="1" u="sng" dirty="0"/>
              <a:t>network migration</a:t>
            </a:r>
            <a:r>
              <a:rPr b="1" dirty="0"/>
              <a:t> </a:t>
            </a:r>
            <a:r>
              <a:rPr dirty="0"/>
              <a:t>algorithm</a:t>
            </a:r>
            <a:r>
              <a:rPr lang="pt-PT" dirty="0"/>
              <a:t> (e.g., LIME [SOCC14])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58C83A-5914-1A48-B353-E0EE7496C94F}"/>
              </a:ext>
            </a:extLst>
          </p:cNvPr>
          <p:cNvSpPr/>
          <p:nvPr/>
        </p:nvSpPr>
        <p:spPr>
          <a:xfrm>
            <a:off x="5463152" y="7005480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defrag()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FED2A9-0D18-C848-A3D6-51859790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6" y="6384238"/>
            <a:ext cx="4787900" cy="218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E96FB6-25C0-F441-9441-D61DD98E6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36" y="6384238"/>
            <a:ext cx="5080000" cy="2349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3" animBg="1" advAuto="0"/>
      <p:bldP spid="209" grpId="5" animBg="1" advAuto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Naive realization: remap all networks…"/>
          <p:cNvSpPr txBox="1">
            <a:spLocks noGrp="1"/>
          </p:cNvSpPr>
          <p:nvPr>
            <p:ph type="body" sz="half" idx="1"/>
          </p:nvPr>
        </p:nvSpPr>
        <p:spPr>
          <a:xfrm>
            <a:off x="406845" y="1555501"/>
            <a:ext cx="12298895" cy="341828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pt-PT" dirty="0"/>
          </a:p>
          <a:p>
            <a:r>
              <a:rPr lang="pt-PT" dirty="0"/>
              <a:t>(</a:t>
            </a:r>
            <a:r>
              <a:rPr lang="pt-PT" dirty="0" err="1"/>
              <a:t>Naive</a:t>
            </a:r>
            <a:r>
              <a:rPr lang="pt-PT" dirty="0"/>
              <a:t>) r</a:t>
            </a:r>
            <a:r>
              <a:rPr dirty="0" err="1"/>
              <a:t>emap</a:t>
            </a:r>
            <a:r>
              <a:rPr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dirty="0"/>
              <a:t>all </a:t>
            </a:r>
            <a:r>
              <a:rPr lang="pt-PT" dirty="0"/>
              <a:t>virtual </a:t>
            </a:r>
            <a:r>
              <a:rPr dirty="0"/>
              <a:t>networks</a:t>
            </a:r>
            <a:r>
              <a:rPr lang="pt-PT" dirty="0"/>
              <a:t>	</a:t>
            </a:r>
            <a:endParaRPr dirty="0"/>
          </a:p>
          <a:p>
            <a:pPr marL="444500" lvl="1" indent="0">
              <a:buNone/>
            </a:pPr>
            <a:r>
              <a:rPr lang="en-US" sz="3200" dirty="0"/>
              <a:t>1. </a:t>
            </a:r>
            <a:r>
              <a:rPr lang="en-US" sz="3200" dirty="0" err="1"/>
              <a:t>Unmap</a:t>
            </a:r>
            <a:r>
              <a:rPr lang="en-US" sz="3200" dirty="0"/>
              <a:t> all VNs</a:t>
            </a:r>
          </a:p>
          <a:p>
            <a:pPr marL="444500" lvl="1" indent="0">
              <a:buNone/>
            </a:pPr>
            <a:r>
              <a:rPr lang="en-US" sz="3200" dirty="0"/>
              <a:t>2. Sort by VN size (biggest to smallest)</a:t>
            </a:r>
          </a:p>
          <a:p>
            <a:pPr marL="444500" lvl="1" indent="0">
              <a:buNone/>
            </a:pPr>
            <a:r>
              <a:rPr lang="en-US" sz="3200" dirty="0"/>
              <a:t>3. Re-embed each VN in order</a:t>
            </a:r>
          </a:p>
        </p:txBody>
      </p:sp>
      <p:sp>
        <p:nvSpPr>
          <p:cNvPr id="220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Network </a:t>
            </a:r>
            <a:r>
              <a:rPr lang="pt-PT" dirty="0"/>
              <a:t>d</a:t>
            </a:r>
            <a:r>
              <a:rPr dirty="0" err="1"/>
              <a:t>efragmentation</a:t>
            </a:r>
            <a:r>
              <a:rPr lang="pt-PT" dirty="0"/>
              <a:t> </a:t>
            </a:r>
            <a:r>
              <a:rPr lang="pt-PT" dirty="0" err="1"/>
              <a:t>heuristic</a:t>
            </a:r>
            <a:endParaRPr dirty="0"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uiExpan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Evaluation</a:t>
            </a:r>
            <a:r>
              <a:rPr lang="pt-PT" dirty="0"/>
              <a:t>: </a:t>
            </a:r>
            <a:r>
              <a:rPr lang="pt-PT" dirty="0" err="1"/>
              <a:t>mean</a:t>
            </a:r>
            <a:r>
              <a:rPr lang="pt-PT" dirty="0"/>
              <a:t> </a:t>
            </a:r>
            <a:r>
              <a:rPr lang="pt-PT" dirty="0" err="1"/>
              <a:t>path</a:t>
            </a:r>
            <a:r>
              <a:rPr lang="pt-PT" dirty="0"/>
              <a:t> </a:t>
            </a:r>
            <a:r>
              <a:rPr lang="pt-PT" dirty="0" err="1"/>
              <a:t>length</a:t>
            </a:r>
            <a:r>
              <a:rPr lang="pt-PT" dirty="0"/>
              <a:t> </a:t>
            </a:r>
            <a:r>
              <a:rPr lang="pt-PT" dirty="0" err="1"/>
              <a:t>stretch</a:t>
            </a:r>
            <a:r>
              <a:rPr lang="pt-PT" dirty="0"/>
              <a:t> </a:t>
            </a:r>
            <a:endParaRPr dirty="0"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1162A-4797-8B46-AB38-EB3C10D5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2713182"/>
            <a:ext cx="101219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795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052CE-E398-6B4D-8D50-89BB03048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7675421"/>
            <a:ext cx="12191108" cy="1694792"/>
          </a:xfrm>
        </p:spPr>
        <p:txBody>
          <a:bodyPr>
            <a:normAutofit lnSpcReduction="10000"/>
          </a:bodyPr>
          <a:lstStyle/>
          <a:p>
            <a:pPr marL="444500" lvl="1" indent="0">
              <a:buNone/>
            </a:pPr>
            <a:r>
              <a:rPr lang="en-US" b="1" dirty="0"/>
              <a:t>Lower path lengths</a:t>
            </a:r>
            <a:r>
              <a:rPr lang="en-US" dirty="0"/>
              <a:t> reduce latencies and cost, improve application performance, and by improving efficiency increase provider profit</a:t>
            </a:r>
          </a:p>
          <a:p>
            <a:endParaRPr lang="en-US" dirty="0"/>
          </a:p>
        </p:txBody>
      </p:sp>
      <p:sp>
        <p:nvSpPr>
          <p:cNvPr id="23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Evaluation</a:t>
            </a:r>
            <a:r>
              <a:rPr lang="pt-PT" dirty="0"/>
              <a:t>: </a:t>
            </a:r>
            <a:r>
              <a:rPr lang="pt-PT" dirty="0" err="1"/>
              <a:t>fraction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paths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path</a:t>
            </a:r>
            <a:r>
              <a:rPr lang="pt-PT" dirty="0"/>
              <a:t> </a:t>
            </a:r>
            <a:r>
              <a:rPr lang="pt-PT" dirty="0" err="1"/>
              <a:t>length</a:t>
            </a:r>
            <a:r>
              <a:rPr lang="pt-PT" dirty="0"/>
              <a:t> </a:t>
            </a:r>
            <a:endParaRPr dirty="0"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7" name="before…"/>
          <p:cNvSpPr txBox="1"/>
          <p:nvPr/>
        </p:nvSpPr>
        <p:spPr>
          <a:xfrm>
            <a:off x="1837953" y="4782682"/>
            <a:ext cx="146193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 dirty="0"/>
              <a:t>before</a:t>
            </a:r>
          </a:p>
          <a:p>
            <a:r>
              <a:rPr b="1" dirty="0"/>
              <a:t>defrag</a:t>
            </a:r>
          </a:p>
        </p:txBody>
      </p:sp>
      <p:sp>
        <p:nvSpPr>
          <p:cNvPr id="238" name="after…"/>
          <p:cNvSpPr txBox="1"/>
          <p:nvPr/>
        </p:nvSpPr>
        <p:spPr>
          <a:xfrm>
            <a:off x="9658045" y="4782682"/>
            <a:ext cx="146193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 dirty="0"/>
              <a:t>after</a:t>
            </a:r>
          </a:p>
          <a:p>
            <a:r>
              <a:rPr b="1" dirty="0"/>
              <a:t>defrag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77D77-99DC-B944-8E1F-169CCCB63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0" y="3437081"/>
            <a:ext cx="5753100" cy="3378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C2F2-AE01-CF4F-9C15-528164D4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7730835"/>
            <a:ext cx="12191108" cy="14454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better defragmentation heuristics that minimize migration cost</a:t>
            </a:r>
          </a:p>
          <a:p>
            <a:pPr lvl="1"/>
            <a:r>
              <a:rPr lang="en-US" dirty="0"/>
              <a:t>integration with network migration</a:t>
            </a:r>
          </a:p>
          <a:p>
            <a:endParaRPr lang="en-US" dirty="0"/>
          </a:p>
        </p:txBody>
      </p:sp>
      <p:sp>
        <p:nvSpPr>
          <p:cNvPr id="213" name="Network Defrag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Summary</a:t>
            </a:r>
            <a:endParaRPr dirty="0"/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6B9C9-E49B-5E44-B6DA-EFA82CF0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819400"/>
            <a:ext cx="12357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06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Q&amp;A / Discussion"/>
          <p:cNvSpPr txBox="1"/>
          <p:nvPr/>
        </p:nvSpPr>
        <p:spPr>
          <a:xfrm>
            <a:off x="4312073" y="871805"/>
            <a:ext cx="3702937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small">
                <a:solidFill>
                  <a:srgbClr val="53585F"/>
                </a:solidFill>
              </a:defRPr>
            </a:lvl1pPr>
          </a:lstStyle>
          <a:p>
            <a:r>
              <a:rPr lang="pt-PT" sz="5400" b="1" dirty="0" err="1"/>
              <a:t>Thanks</a:t>
            </a:r>
            <a:r>
              <a:rPr lang="pt-PT" sz="5400" b="1" dirty="0"/>
              <a:t>.</a:t>
            </a:r>
          </a:p>
          <a:p>
            <a:r>
              <a:rPr lang="pt-PT" sz="5400" b="1" dirty="0" err="1"/>
              <a:t>Questions</a:t>
            </a:r>
            <a:r>
              <a:rPr lang="pt-PT" sz="5400" b="1" dirty="0"/>
              <a:t>?</a:t>
            </a:r>
            <a:endParaRPr sz="5400" b="1" dirty="0"/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17" y="6260866"/>
            <a:ext cx="5210767" cy="78839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Oliver Michel…"/>
          <p:cNvSpPr txBox="1"/>
          <p:nvPr/>
        </p:nvSpPr>
        <p:spPr>
          <a:xfrm>
            <a:off x="521673" y="3440538"/>
            <a:ext cx="4701608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rPr sz="2900" dirty="0"/>
              <a:t>Oliver Michel </a:t>
            </a:r>
          </a:p>
          <a:p>
            <a:pPr>
              <a:spcBef>
                <a:spcPts val="3200"/>
              </a:spcBef>
              <a:defRPr sz="2300">
                <a:solidFill>
                  <a:srgbClr val="53585F"/>
                </a:solidFill>
              </a:defRPr>
            </a:pPr>
            <a:r>
              <a:rPr sz="2900" dirty="0">
                <a:hlinkClick r:id="rId3"/>
              </a:rPr>
              <a:t>oliver.michel@colorado.edu</a:t>
            </a:r>
            <a:endParaRPr lang="pt-PT" sz="2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146BB-3315-7944-B16E-FA4289E8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430" y="5809350"/>
            <a:ext cx="5091853" cy="1839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6EB077-DAC0-4D47-BFC1-225769FB0684}"/>
              </a:ext>
            </a:extLst>
          </p:cNvPr>
          <p:cNvSpPr/>
          <p:nvPr/>
        </p:nvSpPr>
        <p:spPr>
          <a:xfrm>
            <a:off x="6893779" y="3458448"/>
            <a:ext cx="4926349" cy="1395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rPr lang="en-US" sz="2900" dirty="0"/>
              <a:t>Fernando Ramos</a:t>
            </a:r>
          </a:p>
          <a:p>
            <a:pPr>
              <a:spcBef>
                <a:spcPts val="3200"/>
              </a:spcBef>
              <a:defRPr sz="2900">
                <a:solidFill>
                  <a:srgbClr val="53585F"/>
                </a:solidFill>
              </a:defRPr>
            </a:pPr>
            <a:r>
              <a:rPr lang="en-US" sz="2900" dirty="0">
                <a:hlinkClick r:id="rId5"/>
              </a:rPr>
              <a:t>fvramos@ciencias.ulisboa.pt</a:t>
            </a:r>
            <a:endParaRPr lang="en-US" sz="29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Virtualized Data Ce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Virtualized Data Centers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64" name="Hardware…"/>
          <p:cNvSpPr/>
          <p:nvPr/>
        </p:nvSpPr>
        <p:spPr>
          <a:xfrm>
            <a:off x="410120" y="6698475"/>
            <a:ext cx="5698484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Hardware</a:t>
            </a:r>
          </a:p>
          <a:p>
            <a:pPr>
              <a:defRPr sz="2100"/>
            </a:pPr>
            <a:r>
              <a:t>Servers, Networking Equipment, Cabling, etc.</a:t>
            </a:r>
          </a:p>
        </p:txBody>
      </p:sp>
      <p:sp>
        <p:nvSpPr>
          <p:cNvPr id="65" name="Hypervisor"/>
          <p:cNvSpPr/>
          <p:nvPr/>
        </p:nvSpPr>
        <p:spPr>
          <a:xfrm>
            <a:off x="410120" y="5616826"/>
            <a:ext cx="5698474" cy="7493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Hypervisor</a:t>
            </a:r>
          </a:p>
        </p:txBody>
      </p:sp>
      <p:grpSp>
        <p:nvGrpSpPr>
          <p:cNvPr id="68" name="Group"/>
          <p:cNvGrpSpPr/>
          <p:nvPr/>
        </p:nvGrpSpPr>
        <p:grpSpPr>
          <a:xfrm>
            <a:off x="410121" y="2778197"/>
            <a:ext cx="2695906" cy="2506373"/>
            <a:chOff x="0" y="0"/>
            <a:chExt cx="4681505" cy="2506372"/>
          </a:xfrm>
        </p:grpSpPr>
        <p:sp>
          <p:nvSpPr>
            <p:cNvPr id="66" name="Virtual Servers / Virtual Networks"/>
            <p:cNvSpPr/>
            <p:nvPr/>
          </p:nvSpPr>
          <p:spPr>
            <a:xfrm>
              <a:off x="0" y="0"/>
              <a:ext cx="4681506" cy="250637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lang="pt-PT" dirty="0"/>
                <a:t>Virtual </a:t>
              </a:r>
              <a:r>
                <a:rPr lang="pt-PT" dirty="0" err="1"/>
                <a:t>Machine</a:t>
              </a:r>
              <a:endParaRPr dirty="0"/>
            </a:p>
          </p:txBody>
        </p:sp>
        <p:sp>
          <p:nvSpPr>
            <p:cNvPr id="67" name="Services / Applications"/>
            <p:cNvSpPr/>
            <p:nvPr/>
          </p:nvSpPr>
          <p:spPr>
            <a:xfrm>
              <a:off x="164788" y="222315"/>
              <a:ext cx="4351930" cy="127000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Services / Applications</a:t>
              </a:r>
            </a:p>
          </p:txBody>
        </p:sp>
      </p:grpSp>
      <p:sp>
        <p:nvSpPr>
          <p:cNvPr id="69" name="Line"/>
          <p:cNvSpPr/>
          <p:nvPr/>
        </p:nvSpPr>
        <p:spPr>
          <a:xfrm flipV="1">
            <a:off x="3259357" y="2790782"/>
            <a:ext cx="0" cy="2506374"/>
          </a:xfrm>
          <a:prstGeom prst="line">
            <a:avLst/>
          </a:prstGeom>
          <a:ln w="63500">
            <a:solidFill>
              <a:schemeClr val="tx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72" name="Group"/>
          <p:cNvGrpSpPr/>
          <p:nvPr/>
        </p:nvGrpSpPr>
        <p:grpSpPr>
          <a:xfrm>
            <a:off x="3460519" y="2795389"/>
            <a:ext cx="2382004" cy="2506373"/>
            <a:chOff x="0" y="0"/>
            <a:chExt cx="4681505" cy="2506372"/>
          </a:xfrm>
        </p:grpSpPr>
        <p:sp>
          <p:nvSpPr>
            <p:cNvPr id="70" name="Virtual Servers / Virtual Networks"/>
            <p:cNvSpPr/>
            <p:nvPr/>
          </p:nvSpPr>
          <p:spPr>
            <a:xfrm>
              <a:off x="0" y="0"/>
              <a:ext cx="4681506" cy="250637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Virtual </a:t>
              </a:r>
              <a:r>
                <a:rPr lang="pt-PT" dirty="0" err="1"/>
                <a:t>Machine</a:t>
              </a:r>
              <a:endParaRPr dirty="0"/>
            </a:p>
          </p:txBody>
        </p:sp>
        <p:sp>
          <p:nvSpPr>
            <p:cNvPr id="71" name="Services / Applications"/>
            <p:cNvSpPr/>
            <p:nvPr/>
          </p:nvSpPr>
          <p:spPr>
            <a:xfrm>
              <a:off x="164789" y="222316"/>
              <a:ext cx="4351929" cy="12700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Services / Applications</a:t>
              </a:r>
            </a:p>
          </p:txBody>
        </p:sp>
      </p:grpSp>
      <p:pic>
        <p:nvPicPr>
          <p:cNvPr id="13" name="leaf-spine.pdf" descr="leaf-spine.pdf">
            <a:extLst>
              <a:ext uri="{FF2B5EF4-FFF2-40B4-BE49-F238E27FC236}">
                <a16:creationId xmlns:a16="http://schemas.microsoft.com/office/drawing/2014/main" id="{2B788CA4-B02F-FC46-BA0B-C81E65DF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59" y="4331459"/>
            <a:ext cx="5724520" cy="257073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Hypervisor">
            <a:extLst>
              <a:ext uri="{FF2B5EF4-FFF2-40B4-BE49-F238E27FC236}">
                <a16:creationId xmlns:a16="http://schemas.microsoft.com/office/drawing/2014/main" id="{9D855322-D815-D74D-965C-25FD36BB88BE}"/>
              </a:ext>
            </a:extLst>
          </p:cNvPr>
          <p:cNvSpPr/>
          <p:nvPr/>
        </p:nvSpPr>
        <p:spPr>
          <a:xfrm>
            <a:off x="7051964" y="6470073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5" name="Hypervisor">
            <a:extLst>
              <a:ext uri="{FF2B5EF4-FFF2-40B4-BE49-F238E27FC236}">
                <a16:creationId xmlns:a16="http://schemas.microsoft.com/office/drawing/2014/main" id="{0030A2B8-CC1A-EE47-A98F-E2C03F80FD49}"/>
              </a:ext>
            </a:extLst>
          </p:cNvPr>
          <p:cNvSpPr/>
          <p:nvPr/>
        </p:nvSpPr>
        <p:spPr>
          <a:xfrm>
            <a:off x="8073565" y="6470073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6" name="Hypervisor">
            <a:extLst>
              <a:ext uri="{FF2B5EF4-FFF2-40B4-BE49-F238E27FC236}">
                <a16:creationId xmlns:a16="http://schemas.microsoft.com/office/drawing/2014/main" id="{35F77D88-BD43-9949-AF0C-E147544DDF2D}"/>
              </a:ext>
            </a:extLst>
          </p:cNvPr>
          <p:cNvSpPr/>
          <p:nvPr/>
        </p:nvSpPr>
        <p:spPr>
          <a:xfrm>
            <a:off x="9044940" y="6419510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7" name="Hypervisor">
            <a:extLst>
              <a:ext uri="{FF2B5EF4-FFF2-40B4-BE49-F238E27FC236}">
                <a16:creationId xmlns:a16="http://schemas.microsoft.com/office/drawing/2014/main" id="{66ABF1EE-ECA2-9F40-87AA-A0E1C5A1BD70}"/>
              </a:ext>
            </a:extLst>
          </p:cNvPr>
          <p:cNvSpPr/>
          <p:nvPr/>
        </p:nvSpPr>
        <p:spPr>
          <a:xfrm>
            <a:off x="9017339" y="5861978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8" name="Hypervisor">
            <a:extLst>
              <a:ext uri="{FF2B5EF4-FFF2-40B4-BE49-F238E27FC236}">
                <a16:creationId xmlns:a16="http://schemas.microsoft.com/office/drawing/2014/main" id="{1F084477-1D77-C547-BCC7-2240BEB81498}"/>
              </a:ext>
            </a:extLst>
          </p:cNvPr>
          <p:cNvSpPr/>
          <p:nvPr/>
        </p:nvSpPr>
        <p:spPr>
          <a:xfrm>
            <a:off x="9978417" y="6419510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19" name="Hypervisor">
            <a:extLst>
              <a:ext uri="{FF2B5EF4-FFF2-40B4-BE49-F238E27FC236}">
                <a16:creationId xmlns:a16="http://schemas.microsoft.com/office/drawing/2014/main" id="{C8099B68-81BD-5848-889E-354D0D29DA4B}"/>
              </a:ext>
            </a:extLst>
          </p:cNvPr>
          <p:cNvSpPr/>
          <p:nvPr/>
        </p:nvSpPr>
        <p:spPr>
          <a:xfrm>
            <a:off x="9978417" y="5852979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0" name="Hypervisor">
            <a:extLst>
              <a:ext uri="{FF2B5EF4-FFF2-40B4-BE49-F238E27FC236}">
                <a16:creationId xmlns:a16="http://schemas.microsoft.com/office/drawing/2014/main" id="{C92568D8-BE4B-0D43-B4A6-3F26398E4622}"/>
              </a:ext>
            </a:extLst>
          </p:cNvPr>
          <p:cNvSpPr/>
          <p:nvPr/>
        </p:nvSpPr>
        <p:spPr>
          <a:xfrm>
            <a:off x="11013882" y="5861978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1" name="Hypervisor">
            <a:extLst>
              <a:ext uri="{FF2B5EF4-FFF2-40B4-BE49-F238E27FC236}">
                <a16:creationId xmlns:a16="http://schemas.microsoft.com/office/drawing/2014/main" id="{A2B5C5E8-A921-0744-A556-E17F08A0F187}"/>
              </a:ext>
            </a:extLst>
          </p:cNvPr>
          <p:cNvSpPr/>
          <p:nvPr/>
        </p:nvSpPr>
        <p:spPr>
          <a:xfrm>
            <a:off x="10986133" y="6444993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2" name="Hypervisor">
            <a:extLst>
              <a:ext uri="{FF2B5EF4-FFF2-40B4-BE49-F238E27FC236}">
                <a16:creationId xmlns:a16="http://schemas.microsoft.com/office/drawing/2014/main" id="{C3FEF9F9-5179-C34A-9320-2AAEE86FB3C9}"/>
              </a:ext>
            </a:extLst>
          </p:cNvPr>
          <p:cNvSpPr/>
          <p:nvPr/>
        </p:nvSpPr>
        <p:spPr>
          <a:xfrm>
            <a:off x="11945434" y="6470073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3" name="Hypervisor">
            <a:extLst>
              <a:ext uri="{FF2B5EF4-FFF2-40B4-BE49-F238E27FC236}">
                <a16:creationId xmlns:a16="http://schemas.microsoft.com/office/drawing/2014/main" id="{D8B96236-AE91-1642-8FBC-559D4AD1627E}"/>
              </a:ext>
            </a:extLst>
          </p:cNvPr>
          <p:cNvSpPr/>
          <p:nvPr/>
        </p:nvSpPr>
        <p:spPr>
          <a:xfrm>
            <a:off x="11968033" y="5861978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4" name="Hypervisor">
            <a:extLst>
              <a:ext uri="{FF2B5EF4-FFF2-40B4-BE49-F238E27FC236}">
                <a16:creationId xmlns:a16="http://schemas.microsoft.com/office/drawing/2014/main" id="{275A96B8-ACC7-A446-B063-DCBCB0817438}"/>
              </a:ext>
            </a:extLst>
          </p:cNvPr>
          <p:cNvSpPr/>
          <p:nvPr/>
        </p:nvSpPr>
        <p:spPr>
          <a:xfrm>
            <a:off x="7051964" y="5876544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5" name="Hypervisor">
            <a:extLst>
              <a:ext uri="{FF2B5EF4-FFF2-40B4-BE49-F238E27FC236}">
                <a16:creationId xmlns:a16="http://schemas.microsoft.com/office/drawing/2014/main" id="{B89DFAD0-4E4E-4C40-AE31-23ECF9FBE956}"/>
              </a:ext>
            </a:extLst>
          </p:cNvPr>
          <p:cNvSpPr/>
          <p:nvPr/>
        </p:nvSpPr>
        <p:spPr>
          <a:xfrm>
            <a:off x="8054439" y="5852979"/>
            <a:ext cx="443346" cy="3976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endParaRPr dirty="0"/>
          </a:p>
        </p:txBody>
      </p:sp>
      <p:sp>
        <p:nvSpPr>
          <p:cNvPr id="27" name="Virtual Servers / Virtual Networks">
            <a:extLst>
              <a:ext uri="{FF2B5EF4-FFF2-40B4-BE49-F238E27FC236}">
                <a16:creationId xmlns:a16="http://schemas.microsoft.com/office/drawing/2014/main" id="{10140A90-616F-EC4D-AFC6-25245EC9E675}"/>
              </a:ext>
            </a:extLst>
          </p:cNvPr>
          <p:cNvSpPr/>
          <p:nvPr/>
        </p:nvSpPr>
        <p:spPr>
          <a:xfrm>
            <a:off x="7100730" y="5918747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29" name="Virtual Servers / Virtual Networks">
            <a:extLst>
              <a:ext uri="{FF2B5EF4-FFF2-40B4-BE49-F238E27FC236}">
                <a16:creationId xmlns:a16="http://schemas.microsoft.com/office/drawing/2014/main" id="{FFC205AB-011E-594E-95C5-CE5150678CBF}"/>
              </a:ext>
            </a:extLst>
          </p:cNvPr>
          <p:cNvSpPr/>
          <p:nvPr/>
        </p:nvSpPr>
        <p:spPr>
          <a:xfrm>
            <a:off x="9072090" y="5904181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0" name="Virtual Servers / Virtual Networks">
            <a:extLst>
              <a:ext uri="{FF2B5EF4-FFF2-40B4-BE49-F238E27FC236}">
                <a16:creationId xmlns:a16="http://schemas.microsoft.com/office/drawing/2014/main" id="{E27FD606-84BF-144E-8966-CC42BAD3F379}"/>
              </a:ext>
            </a:extLst>
          </p:cNvPr>
          <p:cNvSpPr/>
          <p:nvPr/>
        </p:nvSpPr>
        <p:spPr>
          <a:xfrm>
            <a:off x="7070625" y="6500669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1" name="Virtual Servers / Virtual Networks">
            <a:extLst>
              <a:ext uri="{FF2B5EF4-FFF2-40B4-BE49-F238E27FC236}">
                <a16:creationId xmlns:a16="http://schemas.microsoft.com/office/drawing/2014/main" id="{BC7748A5-81C7-644F-A192-D9B39000C667}"/>
              </a:ext>
            </a:extLst>
          </p:cNvPr>
          <p:cNvSpPr/>
          <p:nvPr/>
        </p:nvSpPr>
        <p:spPr>
          <a:xfrm>
            <a:off x="8073565" y="6487196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2" name="Virtual Servers / Virtual Networks">
            <a:extLst>
              <a:ext uri="{FF2B5EF4-FFF2-40B4-BE49-F238E27FC236}">
                <a16:creationId xmlns:a16="http://schemas.microsoft.com/office/drawing/2014/main" id="{907410B0-16BF-1648-A5A4-BF871FF09BE8}"/>
              </a:ext>
            </a:extLst>
          </p:cNvPr>
          <p:cNvSpPr/>
          <p:nvPr/>
        </p:nvSpPr>
        <p:spPr>
          <a:xfrm>
            <a:off x="9044633" y="6444993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3" name="Virtual Servers / Virtual Networks">
            <a:extLst>
              <a:ext uri="{FF2B5EF4-FFF2-40B4-BE49-F238E27FC236}">
                <a16:creationId xmlns:a16="http://schemas.microsoft.com/office/drawing/2014/main" id="{63530411-4419-604F-BB79-952DBC2738F9}"/>
              </a:ext>
            </a:extLst>
          </p:cNvPr>
          <p:cNvSpPr/>
          <p:nvPr/>
        </p:nvSpPr>
        <p:spPr>
          <a:xfrm>
            <a:off x="8052944" y="5904253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4" name="Virtual Servers / Virtual Networks">
            <a:extLst>
              <a:ext uri="{FF2B5EF4-FFF2-40B4-BE49-F238E27FC236}">
                <a16:creationId xmlns:a16="http://schemas.microsoft.com/office/drawing/2014/main" id="{18FD6893-7F41-024F-BE3E-F237EC94CE35}"/>
              </a:ext>
            </a:extLst>
          </p:cNvPr>
          <p:cNvSpPr/>
          <p:nvPr/>
        </p:nvSpPr>
        <p:spPr>
          <a:xfrm>
            <a:off x="10013040" y="6471378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5" name="Virtual Servers / Virtual Networks">
            <a:extLst>
              <a:ext uri="{FF2B5EF4-FFF2-40B4-BE49-F238E27FC236}">
                <a16:creationId xmlns:a16="http://schemas.microsoft.com/office/drawing/2014/main" id="{5ABF344E-868A-9C43-A2F5-ECADC23BE030}"/>
              </a:ext>
            </a:extLst>
          </p:cNvPr>
          <p:cNvSpPr/>
          <p:nvPr/>
        </p:nvSpPr>
        <p:spPr>
          <a:xfrm>
            <a:off x="9978417" y="5904181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6" name="Virtual Servers / Virtual Networks">
            <a:extLst>
              <a:ext uri="{FF2B5EF4-FFF2-40B4-BE49-F238E27FC236}">
                <a16:creationId xmlns:a16="http://schemas.microsoft.com/office/drawing/2014/main" id="{C37D3C3A-0E49-634C-A2E7-9FEAB2E24B2A}"/>
              </a:ext>
            </a:extLst>
          </p:cNvPr>
          <p:cNvSpPr/>
          <p:nvPr/>
        </p:nvSpPr>
        <p:spPr>
          <a:xfrm>
            <a:off x="11982537" y="6461713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7" name="Virtual Servers / Virtual Networks">
            <a:extLst>
              <a:ext uri="{FF2B5EF4-FFF2-40B4-BE49-F238E27FC236}">
                <a16:creationId xmlns:a16="http://schemas.microsoft.com/office/drawing/2014/main" id="{C25B914F-1F37-9E4D-AFEA-EC78ABDC1D79}"/>
              </a:ext>
            </a:extLst>
          </p:cNvPr>
          <p:cNvSpPr/>
          <p:nvPr/>
        </p:nvSpPr>
        <p:spPr>
          <a:xfrm>
            <a:off x="11010248" y="6502596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8" name="Virtual Servers / Virtual Networks">
            <a:extLst>
              <a:ext uri="{FF2B5EF4-FFF2-40B4-BE49-F238E27FC236}">
                <a16:creationId xmlns:a16="http://schemas.microsoft.com/office/drawing/2014/main" id="{774D64FF-CE5C-4547-AA4D-7904FBBC4FB9}"/>
              </a:ext>
            </a:extLst>
          </p:cNvPr>
          <p:cNvSpPr/>
          <p:nvPr/>
        </p:nvSpPr>
        <p:spPr>
          <a:xfrm>
            <a:off x="10979275" y="5944493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39" name="Virtual Servers / Virtual Networks">
            <a:extLst>
              <a:ext uri="{FF2B5EF4-FFF2-40B4-BE49-F238E27FC236}">
                <a16:creationId xmlns:a16="http://schemas.microsoft.com/office/drawing/2014/main" id="{A8D045D3-4B5E-894B-80C4-99B737549D0E}"/>
              </a:ext>
            </a:extLst>
          </p:cNvPr>
          <p:cNvSpPr/>
          <p:nvPr/>
        </p:nvSpPr>
        <p:spPr>
          <a:xfrm>
            <a:off x="12007200" y="5918747"/>
            <a:ext cx="182506" cy="156616"/>
          </a:xfrm>
          <a:prstGeom prst="rect">
            <a:avLst/>
          </a:prstGeom>
          <a:gradFill flip="none" rotWithShape="1"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1" name="Virtual Servers / Virtual Networks">
            <a:extLst>
              <a:ext uri="{FF2B5EF4-FFF2-40B4-BE49-F238E27FC236}">
                <a16:creationId xmlns:a16="http://schemas.microsoft.com/office/drawing/2014/main" id="{4AD3F679-9890-4547-82CD-A0876C503FD1}"/>
              </a:ext>
            </a:extLst>
          </p:cNvPr>
          <p:cNvSpPr/>
          <p:nvPr/>
        </p:nvSpPr>
        <p:spPr>
          <a:xfrm>
            <a:off x="8293102" y="6102362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3" name="Virtual Servers / Virtual Networks">
            <a:extLst>
              <a:ext uri="{FF2B5EF4-FFF2-40B4-BE49-F238E27FC236}">
                <a16:creationId xmlns:a16="http://schemas.microsoft.com/office/drawing/2014/main" id="{9E1AADAF-548A-424C-81C4-93E4192D966D}"/>
              </a:ext>
            </a:extLst>
          </p:cNvPr>
          <p:cNvSpPr/>
          <p:nvPr/>
        </p:nvSpPr>
        <p:spPr>
          <a:xfrm>
            <a:off x="8303788" y="6698475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4" name="Virtual Servers / Virtual Networks">
            <a:extLst>
              <a:ext uri="{FF2B5EF4-FFF2-40B4-BE49-F238E27FC236}">
                <a16:creationId xmlns:a16="http://schemas.microsoft.com/office/drawing/2014/main" id="{D2104978-F390-9549-86DF-D55BD3D035A1}"/>
              </a:ext>
            </a:extLst>
          </p:cNvPr>
          <p:cNvSpPr/>
          <p:nvPr/>
        </p:nvSpPr>
        <p:spPr>
          <a:xfrm>
            <a:off x="7323750" y="6698475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6" name="Virtual Servers / Virtual Networks">
            <a:extLst>
              <a:ext uri="{FF2B5EF4-FFF2-40B4-BE49-F238E27FC236}">
                <a16:creationId xmlns:a16="http://schemas.microsoft.com/office/drawing/2014/main" id="{F92BB32F-B104-4643-8A14-5EF3FA858EFA}"/>
              </a:ext>
            </a:extLst>
          </p:cNvPr>
          <p:cNvSpPr/>
          <p:nvPr/>
        </p:nvSpPr>
        <p:spPr>
          <a:xfrm>
            <a:off x="8290201" y="5895823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7" name="Virtual Servers / Virtual Networks">
            <a:extLst>
              <a:ext uri="{FF2B5EF4-FFF2-40B4-BE49-F238E27FC236}">
                <a16:creationId xmlns:a16="http://schemas.microsoft.com/office/drawing/2014/main" id="{7CFB0C14-7D01-0B43-B1EA-244536FE1CF0}"/>
              </a:ext>
            </a:extLst>
          </p:cNvPr>
          <p:cNvSpPr/>
          <p:nvPr/>
        </p:nvSpPr>
        <p:spPr>
          <a:xfrm>
            <a:off x="7321664" y="6104018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8" name="Virtual Servers / Virtual Networks">
            <a:extLst>
              <a:ext uri="{FF2B5EF4-FFF2-40B4-BE49-F238E27FC236}">
                <a16:creationId xmlns:a16="http://schemas.microsoft.com/office/drawing/2014/main" id="{2214CDD4-972C-634F-BB5B-432313AC9711}"/>
              </a:ext>
            </a:extLst>
          </p:cNvPr>
          <p:cNvSpPr/>
          <p:nvPr/>
        </p:nvSpPr>
        <p:spPr>
          <a:xfrm>
            <a:off x="8341435" y="6491351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49" name="Virtual Servers / Virtual Networks">
            <a:extLst>
              <a:ext uri="{FF2B5EF4-FFF2-40B4-BE49-F238E27FC236}">
                <a16:creationId xmlns:a16="http://schemas.microsoft.com/office/drawing/2014/main" id="{A0A90E80-89A9-6D42-A34D-0A4F17CEA8FD}"/>
              </a:ext>
            </a:extLst>
          </p:cNvPr>
          <p:cNvSpPr/>
          <p:nvPr/>
        </p:nvSpPr>
        <p:spPr>
          <a:xfrm>
            <a:off x="7327068" y="6505205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50" name="Virtual Servers / Virtual Networks">
            <a:extLst>
              <a:ext uri="{FF2B5EF4-FFF2-40B4-BE49-F238E27FC236}">
                <a16:creationId xmlns:a16="http://schemas.microsoft.com/office/drawing/2014/main" id="{964AF481-46B2-334E-B98C-BEF04C0B7C2F}"/>
              </a:ext>
            </a:extLst>
          </p:cNvPr>
          <p:cNvSpPr/>
          <p:nvPr/>
        </p:nvSpPr>
        <p:spPr>
          <a:xfrm>
            <a:off x="7315143" y="5935242"/>
            <a:ext cx="129671" cy="126978"/>
          </a:xfrm>
          <a:prstGeom prst="rect">
            <a:avLst/>
          </a:prstGeom>
          <a:gradFill flip="none" rotWithShape="1">
            <a:gsLst>
              <a:gs pos="0">
                <a:schemeClr val="accent2">
                  <a:hueOff val="-2473792"/>
                  <a:satOff val="-50209"/>
                  <a:lumOff val="23543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b"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941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oexistence of tenants on shared infrastruc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Cornerstone of </a:t>
            </a:r>
            <a:r>
              <a:rPr lang="en-US" b="1" dirty="0"/>
              <a:t>cloud computing</a:t>
            </a:r>
          </a:p>
          <a:p>
            <a:r>
              <a:rPr dirty="0"/>
              <a:t>Coexistence of tenants on </a:t>
            </a:r>
            <a:r>
              <a:rPr b="1" dirty="0"/>
              <a:t>shared</a:t>
            </a:r>
            <a:r>
              <a:rPr dirty="0"/>
              <a:t> infrastructure</a:t>
            </a:r>
          </a:p>
          <a:p>
            <a:r>
              <a:rPr lang="pt-PT" b="1" dirty="0"/>
              <a:t>S</a:t>
            </a:r>
            <a:r>
              <a:rPr b="1" dirty="0" err="1"/>
              <a:t>caling</a:t>
            </a:r>
            <a:r>
              <a:rPr dirty="0"/>
              <a:t> of resources based on demand</a:t>
            </a:r>
            <a:r>
              <a:rPr lang="pt-PT" dirty="0"/>
              <a:t> </a:t>
            </a:r>
          </a:p>
          <a:p>
            <a:endParaRPr lang="pt-PT" b="1" u="sng" dirty="0"/>
          </a:p>
          <a:p>
            <a:pPr marL="0" indent="0" algn="ctr">
              <a:buNone/>
            </a:pPr>
            <a:r>
              <a:rPr lang="pt-PT" b="1" u="sng" dirty="0" err="1"/>
              <a:t>Elasticity</a:t>
            </a:r>
            <a:r>
              <a:rPr lang="pt-PT" b="1" u="sng" dirty="0"/>
              <a:t> </a:t>
            </a:r>
            <a:r>
              <a:rPr lang="pt-PT" b="1" u="sng" dirty="0" err="1"/>
              <a:t>is</a:t>
            </a:r>
            <a:r>
              <a:rPr lang="pt-PT" b="1" u="sng" dirty="0"/>
              <a:t> </a:t>
            </a:r>
            <a:r>
              <a:rPr lang="pt-PT" b="1" u="sng" dirty="0" err="1"/>
              <a:t>one</a:t>
            </a:r>
            <a:r>
              <a:rPr lang="pt-PT" b="1" u="sng" dirty="0"/>
              <a:t> </a:t>
            </a:r>
            <a:r>
              <a:rPr lang="pt-PT" b="1" u="sng" dirty="0" err="1"/>
              <a:t>of</a:t>
            </a:r>
            <a:r>
              <a:rPr lang="pt-PT" b="1" u="sng" dirty="0"/>
              <a:t> </a:t>
            </a:r>
            <a:r>
              <a:rPr lang="pt-PT" b="1" u="sng" dirty="0" err="1"/>
              <a:t>its</a:t>
            </a:r>
            <a:r>
              <a:rPr lang="pt-PT" b="1" u="sng" dirty="0"/>
              <a:t> </a:t>
            </a:r>
            <a:r>
              <a:rPr lang="pt-PT" b="1" u="sng" dirty="0" err="1"/>
              <a:t>key</a:t>
            </a:r>
            <a:r>
              <a:rPr lang="pt-PT" b="1" u="sng" dirty="0"/>
              <a:t> drivers</a:t>
            </a:r>
            <a:endParaRPr b="1" u="sng" dirty="0"/>
          </a:p>
        </p:txBody>
      </p:sp>
      <p:sp>
        <p:nvSpPr>
          <p:cNvPr id="77" name="Virtualized Data Ce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Virtualized Data Centers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1379" y="9251950"/>
            <a:ext cx="234342" cy="355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1" uiExpand="1" build="p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9F040-BF9A-C742-8E3B-AC3C42E6C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1807745"/>
            <a:ext cx="12191108" cy="787658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Different</a:t>
            </a:r>
            <a:r>
              <a:rPr lang="en-US" dirty="0"/>
              <a:t> cloud applications require </a:t>
            </a:r>
            <a:r>
              <a:rPr lang="en-US" b="1" dirty="0"/>
              <a:t>different</a:t>
            </a:r>
            <a:r>
              <a:rPr lang="en-US" dirty="0"/>
              <a:t> topologies and </a:t>
            </a:r>
            <a:r>
              <a:rPr lang="en-US" b="1" dirty="0"/>
              <a:t>different </a:t>
            </a:r>
            <a:r>
              <a:rPr lang="en-US" dirty="0"/>
              <a:t>network guarantees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reality today: VMware NVP [NSDI’14], Microsoft </a:t>
            </a:r>
            <a:r>
              <a:rPr lang="en-US" dirty="0" err="1"/>
              <a:t>AccelNet</a:t>
            </a:r>
            <a:r>
              <a:rPr lang="en-US" dirty="0"/>
              <a:t> [NSDI’18], Google Andromeda [NSDI’18]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F6499-888B-8C4E-BF44-DA61171D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requirement: network virtualization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A979C32-6B94-8542-B868-66B7C87A5E05}"/>
              </a:ext>
            </a:extLst>
          </p:cNvPr>
          <p:cNvGrpSpPr/>
          <p:nvPr/>
        </p:nvGrpSpPr>
        <p:grpSpPr>
          <a:xfrm>
            <a:off x="6340843" y="3355319"/>
            <a:ext cx="2039341" cy="1886978"/>
            <a:chOff x="3694619" y="861499"/>
            <a:chExt cx="2039341" cy="1886978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6F7339E-EE75-7043-AED6-67F4C7027F9A}"/>
                </a:ext>
              </a:extLst>
            </p:cNvPr>
            <p:cNvGrpSpPr/>
            <p:nvPr/>
          </p:nvGrpSpPr>
          <p:grpSpPr>
            <a:xfrm>
              <a:off x="4042096" y="1412776"/>
              <a:ext cx="1321992" cy="1335701"/>
              <a:chOff x="4042096" y="1412776"/>
              <a:chExt cx="1321992" cy="1335701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17FA2C-2682-2847-991D-A3CF530406D4}"/>
                  </a:ext>
                </a:extLst>
              </p:cNvPr>
              <p:cNvCxnSpPr>
                <a:stCxn id="100" idx="4"/>
                <a:endCxn id="105" idx="0"/>
              </p:cNvCxnSpPr>
              <p:nvPr/>
            </p:nvCxnSpPr>
            <p:spPr>
              <a:xfrm>
                <a:off x="4688292" y="1702043"/>
                <a:ext cx="5696" cy="263364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2F25CEE-4B18-DD48-84CF-103C02020D66}"/>
                  </a:ext>
                </a:extLst>
              </p:cNvPr>
              <p:cNvCxnSpPr>
                <a:cxnSpLocks/>
                <a:stCxn id="101" idx="3"/>
                <a:endCxn id="105" idx="6"/>
              </p:cNvCxnSpPr>
              <p:nvPr/>
            </p:nvCxnSpPr>
            <p:spPr>
              <a:xfrm flipH="1">
                <a:off x="4791792" y="1848527"/>
                <a:ext cx="289688" cy="22350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E91F97C6-D532-EC4F-AB61-7E42411BEF99}"/>
                  </a:ext>
                </a:extLst>
              </p:cNvPr>
              <p:cNvCxnSpPr>
                <a:stCxn id="103" idx="1"/>
                <a:endCxn id="105" idx="6"/>
              </p:cNvCxnSpPr>
              <p:nvPr/>
            </p:nvCxnSpPr>
            <p:spPr>
              <a:xfrm flipH="1" flipV="1">
                <a:off x="4791792" y="2072035"/>
                <a:ext cx="322057" cy="14674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1B9D3C3-1E6A-8E4E-BFEC-D6595BD6A6C3}"/>
                  </a:ext>
                </a:extLst>
              </p:cNvPr>
              <p:cNvCxnSpPr>
                <a:stCxn id="104" idx="0"/>
                <a:endCxn id="105" idx="4"/>
              </p:cNvCxnSpPr>
              <p:nvPr/>
            </p:nvCxnSpPr>
            <p:spPr>
              <a:xfrm flipH="1" flipV="1">
                <a:off x="4693988" y="2178663"/>
                <a:ext cx="14587" cy="254477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7A74FF1-4EF7-F84B-B3E0-C8D2DB823A1F}"/>
                  </a:ext>
                </a:extLst>
              </p:cNvPr>
              <p:cNvCxnSpPr>
                <a:stCxn id="102" idx="7"/>
                <a:endCxn id="105" idx="2"/>
              </p:cNvCxnSpPr>
              <p:nvPr/>
            </p:nvCxnSpPr>
            <p:spPr>
              <a:xfrm flipV="1">
                <a:off x="4321776" y="2072035"/>
                <a:ext cx="274407" cy="149954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2CD958D-8765-0249-8207-7FF0290D1B1D}"/>
                  </a:ext>
                </a:extLst>
              </p:cNvPr>
              <p:cNvCxnSpPr>
                <a:stCxn id="99" idx="5"/>
                <a:endCxn id="105" idx="2"/>
              </p:cNvCxnSpPr>
              <p:nvPr/>
            </p:nvCxnSpPr>
            <p:spPr>
              <a:xfrm>
                <a:off x="4316079" y="1878392"/>
                <a:ext cx="280104" cy="19364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C46E7A5-7684-8344-B97C-D5D9045493A3}"/>
                  </a:ext>
                </a:extLst>
              </p:cNvPr>
              <p:cNvSpPr/>
              <p:nvPr/>
            </p:nvSpPr>
            <p:spPr>
              <a:xfrm>
                <a:off x="4042096" y="1412776"/>
                <a:ext cx="1321992" cy="133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A1A7E37-EA6B-7146-B895-DDACABE43325}"/>
                  </a:ext>
                </a:extLst>
              </p:cNvPr>
              <p:cNvSpPr/>
              <p:nvPr/>
            </p:nvSpPr>
            <p:spPr>
              <a:xfrm>
                <a:off x="4149116" y="1696366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8E12C57-C220-A545-B513-57D3FC2D583B}"/>
                  </a:ext>
                </a:extLst>
              </p:cNvPr>
              <p:cNvSpPr/>
              <p:nvPr/>
            </p:nvSpPr>
            <p:spPr>
              <a:xfrm>
                <a:off x="4590487" y="1488786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125115B-D6DE-C946-B5F0-98F0BBDA0DCA}"/>
                  </a:ext>
                </a:extLst>
              </p:cNvPr>
              <p:cNvSpPr/>
              <p:nvPr/>
            </p:nvSpPr>
            <p:spPr>
              <a:xfrm>
                <a:off x="5052834" y="1666501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5F64D45-5907-D645-BB80-8B77AFE5F306}"/>
                  </a:ext>
                </a:extLst>
              </p:cNvPr>
              <p:cNvSpPr/>
              <p:nvPr/>
            </p:nvSpPr>
            <p:spPr>
              <a:xfrm>
                <a:off x="4154813" y="2190759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3304B38-CD26-AB4D-A106-BF5A9FC4D21D}"/>
                  </a:ext>
                </a:extLst>
              </p:cNvPr>
              <p:cNvSpPr/>
              <p:nvPr/>
            </p:nvSpPr>
            <p:spPr>
              <a:xfrm>
                <a:off x="5085203" y="2187548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7B2E320-1B27-FF45-9445-455B824D197A}"/>
                  </a:ext>
                </a:extLst>
              </p:cNvPr>
              <p:cNvSpPr/>
              <p:nvPr/>
            </p:nvSpPr>
            <p:spPr>
              <a:xfrm>
                <a:off x="4610770" y="2433140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22B597B0-1AFA-F540-A8BE-B03A9FD10FC7}"/>
                  </a:ext>
                </a:extLst>
              </p:cNvPr>
              <p:cNvSpPr/>
              <p:nvPr/>
            </p:nvSpPr>
            <p:spPr>
              <a:xfrm>
                <a:off x="4596183" y="1965407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E698F03-0F2A-1B4B-90BB-2D00896C18D1}"/>
                </a:ext>
              </a:extLst>
            </p:cNvPr>
            <p:cNvSpPr txBox="1"/>
            <p:nvPr/>
          </p:nvSpPr>
          <p:spPr>
            <a:xfrm>
              <a:off x="3694619" y="861499"/>
              <a:ext cx="203934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 B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DBA3398-64FC-AE49-8B1C-2EF637648577}"/>
              </a:ext>
            </a:extLst>
          </p:cNvPr>
          <p:cNvGrpSpPr/>
          <p:nvPr/>
        </p:nvGrpSpPr>
        <p:grpSpPr>
          <a:xfrm>
            <a:off x="3761840" y="3359919"/>
            <a:ext cx="2160240" cy="1842821"/>
            <a:chOff x="1115616" y="866099"/>
            <a:chExt cx="2160240" cy="184282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19447A7-4AB9-CA4A-85E2-317A8DE05B2E}"/>
                </a:ext>
              </a:extLst>
            </p:cNvPr>
            <p:cNvGrpSpPr/>
            <p:nvPr/>
          </p:nvGrpSpPr>
          <p:grpSpPr>
            <a:xfrm>
              <a:off x="1115616" y="1628800"/>
              <a:ext cx="2160240" cy="1080120"/>
              <a:chOff x="1115616" y="1628800"/>
              <a:chExt cx="2160240" cy="108012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530FACA-8B62-214A-8D15-78C05CD4879E}"/>
                  </a:ext>
                </a:extLst>
              </p:cNvPr>
              <p:cNvCxnSpPr/>
              <p:nvPr/>
            </p:nvCxnSpPr>
            <p:spPr>
              <a:xfrm flipV="1">
                <a:off x="1276394" y="2112888"/>
                <a:ext cx="1852872" cy="3123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F9F455B-9682-2F4C-888B-2E939DA76C8E}"/>
                  </a:ext>
                </a:extLst>
              </p:cNvPr>
              <p:cNvCxnSpPr>
                <a:stCxn id="117" idx="4"/>
              </p:cNvCxnSpPr>
              <p:nvPr/>
            </p:nvCxnSpPr>
            <p:spPr>
              <a:xfrm>
                <a:off x="1505403" y="1967137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698A751-C12F-8643-ADC6-3529EFDB95CD}"/>
                  </a:ext>
                </a:extLst>
              </p:cNvPr>
              <p:cNvCxnSpPr/>
              <p:nvPr/>
            </p:nvCxnSpPr>
            <p:spPr>
              <a:xfrm>
                <a:off x="2074179" y="1932146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6BDF125-BBA2-BF4C-A105-5C3F0600C361}"/>
                  </a:ext>
                </a:extLst>
              </p:cNvPr>
              <p:cNvCxnSpPr/>
              <p:nvPr/>
            </p:nvCxnSpPr>
            <p:spPr>
              <a:xfrm>
                <a:off x="2622135" y="1949208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BF9A74B-3EB3-D343-87DE-12CBD38DA291}"/>
                  </a:ext>
                </a:extLst>
              </p:cNvPr>
              <p:cNvCxnSpPr/>
              <p:nvPr/>
            </p:nvCxnSpPr>
            <p:spPr>
              <a:xfrm>
                <a:off x="1747746" y="2157421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8011AF9D-8DB0-6B46-84AD-585B363E5AE0}"/>
                  </a:ext>
                </a:extLst>
              </p:cNvPr>
              <p:cNvCxnSpPr/>
              <p:nvPr/>
            </p:nvCxnSpPr>
            <p:spPr>
              <a:xfrm>
                <a:off x="2309855" y="2136599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259DFA7-88FB-C349-8C48-6B659DB5B21E}"/>
                  </a:ext>
                </a:extLst>
              </p:cNvPr>
              <p:cNvCxnSpPr/>
              <p:nvPr/>
            </p:nvCxnSpPr>
            <p:spPr>
              <a:xfrm>
                <a:off x="2944827" y="2147010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E54242D-73C0-5B4F-BF93-556FD74B591B}"/>
                  </a:ext>
                </a:extLst>
              </p:cNvPr>
              <p:cNvSpPr/>
              <p:nvPr/>
            </p:nvSpPr>
            <p:spPr>
              <a:xfrm>
                <a:off x="1115616" y="1628800"/>
                <a:ext cx="2160240" cy="1080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9E73DE5-45D6-C94D-A1E3-FBE374D08DAA}"/>
                  </a:ext>
                </a:extLst>
              </p:cNvPr>
              <p:cNvSpPr/>
              <p:nvPr/>
            </p:nvSpPr>
            <p:spPr>
              <a:xfrm>
                <a:off x="1390899" y="1717284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FC72376-A917-8F42-8323-EABB7829A59B}"/>
                  </a:ext>
                </a:extLst>
              </p:cNvPr>
              <p:cNvSpPr/>
              <p:nvPr/>
            </p:nvSpPr>
            <p:spPr>
              <a:xfrm>
                <a:off x="1959675" y="1723935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77DA323-57A8-6F40-946C-9E517C18B26C}"/>
                  </a:ext>
                </a:extLst>
              </p:cNvPr>
              <p:cNvSpPr/>
              <p:nvPr/>
            </p:nvSpPr>
            <p:spPr>
              <a:xfrm>
                <a:off x="2532191" y="1723936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0EE0C16-ABF3-684B-ABEE-E588C50B4043}"/>
                  </a:ext>
                </a:extLst>
              </p:cNvPr>
              <p:cNvSpPr/>
              <p:nvPr/>
            </p:nvSpPr>
            <p:spPr>
              <a:xfrm>
                <a:off x="1626573" y="2327751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4440B147-B470-724C-BE38-BF479E29C780}"/>
                  </a:ext>
                </a:extLst>
              </p:cNvPr>
              <p:cNvSpPr/>
              <p:nvPr/>
            </p:nvSpPr>
            <p:spPr>
              <a:xfrm>
                <a:off x="2205759" y="2323992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8AE6E74-A5ED-814D-9810-ABFF683FD9C8}"/>
                  </a:ext>
                </a:extLst>
              </p:cNvPr>
              <p:cNvSpPr/>
              <p:nvPr/>
            </p:nvSpPr>
            <p:spPr>
              <a:xfrm>
                <a:off x="2847400" y="2330644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20FA6F8-D481-A54C-8FE7-5E3B0AD6E023}"/>
                </a:ext>
              </a:extLst>
            </p:cNvPr>
            <p:cNvSpPr txBox="1"/>
            <p:nvPr/>
          </p:nvSpPr>
          <p:spPr>
            <a:xfrm>
              <a:off x="1201844" y="866099"/>
              <a:ext cx="199125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</a:t>
              </a:r>
              <a:r>
                <a:rPr lang="en-US" sz="2000" b="1" dirty="0"/>
                <a:t> A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D798E6B-2D3B-1048-BEDC-49D94F268557}"/>
              </a:ext>
            </a:extLst>
          </p:cNvPr>
          <p:cNvGrpSpPr/>
          <p:nvPr/>
        </p:nvGrpSpPr>
        <p:grpSpPr>
          <a:xfrm>
            <a:off x="8949962" y="3344209"/>
            <a:ext cx="2005678" cy="1947706"/>
            <a:chOff x="6303738" y="850389"/>
            <a:chExt cx="2005678" cy="1947706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41CD86B-5DC9-8642-8BA3-8B94196693C0}"/>
                </a:ext>
              </a:extLst>
            </p:cNvPr>
            <p:cNvGrpSpPr/>
            <p:nvPr/>
          </p:nvGrpSpPr>
          <p:grpSpPr>
            <a:xfrm>
              <a:off x="6493362" y="1559230"/>
              <a:ext cx="1592637" cy="1238865"/>
              <a:chOff x="6493362" y="1559230"/>
              <a:chExt cx="1592637" cy="1238865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F68FF73-35D7-4F48-BDC4-B4799044713B}"/>
                  </a:ext>
                </a:extLst>
              </p:cNvPr>
              <p:cNvCxnSpPr>
                <a:stCxn id="126" idx="4"/>
                <a:endCxn id="127" idx="0"/>
              </p:cNvCxnSpPr>
              <p:nvPr/>
            </p:nvCxnSpPr>
            <p:spPr>
              <a:xfrm>
                <a:off x="6918752" y="2022671"/>
                <a:ext cx="0" cy="254201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1CF972A-754A-9645-A147-AD775FF40DFB}"/>
                  </a:ext>
                </a:extLst>
              </p:cNvPr>
              <p:cNvCxnSpPr>
                <a:stCxn id="128" idx="4"/>
                <a:endCxn id="129" idx="0"/>
              </p:cNvCxnSpPr>
              <p:nvPr/>
            </p:nvCxnSpPr>
            <p:spPr>
              <a:xfrm>
                <a:off x="7566824" y="2022671"/>
                <a:ext cx="0" cy="254201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E652DA6-E64F-9A4F-8B7D-6020EE223593}"/>
                  </a:ext>
                </a:extLst>
              </p:cNvPr>
              <p:cNvCxnSpPr>
                <a:stCxn id="126" idx="6"/>
                <a:endCxn id="128" idx="2"/>
              </p:cNvCxnSpPr>
              <p:nvPr/>
            </p:nvCxnSpPr>
            <p:spPr>
              <a:xfrm>
                <a:off x="7033255" y="1897744"/>
                <a:ext cx="419065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B9FDB78-387D-5A4E-8CA1-A2271F7C9066}"/>
                  </a:ext>
                </a:extLst>
              </p:cNvPr>
              <p:cNvSpPr/>
              <p:nvPr/>
            </p:nvSpPr>
            <p:spPr>
              <a:xfrm>
                <a:off x="6493362" y="1559230"/>
                <a:ext cx="1592637" cy="12388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42B3F54-47EF-E148-8228-CF7EF1FFC543}"/>
                  </a:ext>
                </a:extLst>
              </p:cNvPr>
              <p:cNvCxnSpPr>
                <a:stCxn id="129" idx="2"/>
                <a:endCxn id="127" idx="6"/>
              </p:cNvCxnSpPr>
              <p:nvPr/>
            </p:nvCxnSpPr>
            <p:spPr>
              <a:xfrm flipH="1">
                <a:off x="7033255" y="2401800"/>
                <a:ext cx="419065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04C2B4E-F276-4D41-B94D-47AAF113AD00}"/>
                </a:ext>
              </a:extLst>
            </p:cNvPr>
            <p:cNvSpPr txBox="1"/>
            <p:nvPr/>
          </p:nvSpPr>
          <p:spPr>
            <a:xfrm>
              <a:off x="6303738" y="850389"/>
              <a:ext cx="2005678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</a:t>
              </a:r>
              <a:r>
                <a:rPr lang="en-US" sz="2000" b="1" dirty="0"/>
                <a:t> C</a:t>
              </a: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01C7D77-DE51-1846-8FFC-336FCB11BA01}"/>
                </a:ext>
              </a:extLst>
            </p:cNvPr>
            <p:cNvSpPr/>
            <p:nvPr/>
          </p:nvSpPr>
          <p:spPr>
            <a:xfrm>
              <a:off x="6804248" y="17728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C6F77B8-D708-BA4A-B370-6141D72E1077}"/>
                </a:ext>
              </a:extLst>
            </p:cNvPr>
            <p:cNvSpPr/>
            <p:nvPr/>
          </p:nvSpPr>
          <p:spPr>
            <a:xfrm>
              <a:off x="6804248" y="22768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59DB1D4-A8E1-7249-9316-AECD83CF4547}"/>
                </a:ext>
              </a:extLst>
            </p:cNvPr>
            <p:cNvSpPr/>
            <p:nvPr/>
          </p:nvSpPr>
          <p:spPr>
            <a:xfrm>
              <a:off x="7452320" y="17728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DBBC414-B15A-E44F-8C87-2816AC69B939}"/>
                </a:ext>
              </a:extLst>
            </p:cNvPr>
            <p:cNvSpPr/>
            <p:nvPr/>
          </p:nvSpPr>
          <p:spPr>
            <a:xfrm>
              <a:off x="7452320" y="22768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D17E72F-4FCE-C245-BCAC-CC3912024DB1}"/>
              </a:ext>
            </a:extLst>
          </p:cNvPr>
          <p:cNvGrpSpPr/>
          <p:nvPr/>
        </p:nvGrpSpPr>
        <p:grpSpPr>
          <a:xfrm>
            <a:off x="4409912" y="5908600"/>
            <a:ext cx="5629607" cy="1978047"/>
            <a:chOff x="1763688" y="4149080"/>
            <a:chExt cx="5629607" cy="197804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7F7A05F-5A7A-1245-B000-DBEDEB5EE92A}"/>
                </a:ext>
              </a:extLst>
            </p:cNvPr>
            <p:cNvCxnSpPr>
              <a:stCxn id="154" idx="4"/>
              <a:endCxn id="157" idx="0"/>
            </p:cNvCxnSpPr>
            <p:nvPr/>
          </p:nvCxnSpPr>
          <p:spPr>
            <a:xfrm>
              <a:off x="1878192" y="4686967"/>
              <a:ext cx="216024" cy="68624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65D2E48-D3CD-3846-8BD0-090AE3DFAEEC}"/>
                </a:ext>
              </a:extLst>
            </p:cNvPr>
            <p:cNvCxnSpPr>
              <a:stCxn id="155" idx="2"/>
              <a:endCxn id="154" idx="6"/>
            </p:cNvCxnSpPr>
            <p:nvPr/>
          </p:nvCxnSpPr>
          <p:spPr>
            <a:xfrm flipH="1">
              <a:off x="1992695" y="4418024"/>
              <a:ext cx="851113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7BF32D3-42D1-7243-8F8B-4F847C453778}"/>
                </a:ext>
              </a:extLst>
            </p:cNvPr>
            <p:cNvCxnSpPr>
              <a:cxnSpLocks/>
              <a:stCxn id="155" idx="4"/>
              <a:endCxn id="157" idx="6"/>
            </p:cNvCxnSpPr>
            <p:nvPr/>
          </p:nvCxnSpPr>
          <p:spPr>
            <a:xfrm flipH="1">
              <a:off x="2208719" y="4542951"/>
              <a:ext cx="749593" cy="95519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CE468BB-94A4-8542-A778-37C27B753EE6}"/>
                </a:ext>
              </a:extLst>
            </p:cNvPr>
            <p:cNvCxnSpPr>
              <a:stCxn id="156" idx="2"/>
              <a:endCxn id="155" idx="6"/>
            </p:cNvCxnSpPr>
            <p:nvPr/>
          </p:nvCxnSpPr>
          <p:spPr>
            <a:xfrm flipH="1">
              <a:off x="3072815" y="4346016"/>
              <a:ext cx="851113" cy="7200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4025BFC-4FD7-C54C-B72F-A1F3DB5989C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440" y="4490032"/>
              <a:ext cx="1037624" cy="8831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9C7C9B8-2E35-0A4A-8738-24ECCB5BF75A}"/>
                </a:ext>
              </a:extLst>
            </p:cNvPr>
            <p:cNvCxnSpPr>
              <a:stCxn id="160" idx="2"/>
              <a:endCxn id="156" idx="6"/>
            </p:cNvCxnSpPr>
            <p:nvPr/>
          </p:nvCxnSpPr>
          <p:spPr>
            <a:xfrm flipH="1" flipV="1">
              <a:off x="4152935" y="4346016"/>
              <a:ext cx="779105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5EFABC7-FE0B-EC4E-B2D8-C704D49710D5}"/>
                </a:ext>
              </a:extLst>
            </p:cNvPr>
            <p:cNvCxnSpPr>
              <a:stCxn id="159" idx="2"/>
              <a:endCxn id="158" idx="6"/>
            </p:cNvCxnSpPr>
            <p:nvPr/>
          </p:nvCxnSpPr>
          <p:spPr>
            <a:xfrm flipH="1">
              <a:off x="3360847" y="5498144"/>
              <a:ext cx="635089" cy="5040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6011178-3C89-3941-8534-9E70413B5409}"/>
                </a:ext>
              </a:extLst>
            </p:cNvPr>
            <p:cNvCxnSpPr>
              <a:cxnSpLocks/>
              <a:stCxn id="157" idx="5"/>
              <a:endCxn id="158" idx="2"/>
            </p:cNvCxnSpPr>
            <p:nvPr/>
          </p:nvCxnSpPr>
          <p:spPr>
            <a:xfrm>
              <a:off x="2175182" y="5586481"/>
              <a:ext cx="956658" cy="41571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DB98B6B-0DF5-B444-B086-41F612291BB6}"/>
                </a:ext>
              </a:extLst>
            </p:cNvPr>
            <p:cNvCxnSpPr>
              <a:stCxn id="156" idx="4"/>
              <a:endCxn id="159" idx="0"/>
            </p:cNvCxnSpPr>
            <p:nvPr/>
          </p:nvCxnSpPr>
          <p:spPr>
            <a:xfrm>
              <a:off x="4038432" y="4470943"/>
              <a:ext cx="72008" cy="90227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12900CC-6C98-4341-9ACC-3682B59D526B}"/>
                </a:ext>
              </a:extLst>
            </p:cNvPr>
            <p:cNvCxnSpPr>
              <a:stCxn id="164" idx="6"/>
              <a:endCxn id="165" idx="4"/>
            </p:cNvCxnSpPr>
            <p:nvPr/>
          </p:nvCxnSpPr>
          <p:spPr>
            <a:xfrm flipV="1">
              <a:off x="6529199" y="5551063"/>
              <a:ext cx="749593" cy="37912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3E3386B-8659-3C45-B39D-5DE61959E50A}"/>
                </a:ext>
              </a:extLst>
            </p:cNvPr>
            <p:cNvCxnSpPr>
              <a:cxnSpLocks/>
              <a:stCxn id="163" idx="5"/>
              <a:endCxn id="164" idx="2"/>
            </p:cNvCxnSpPr>
            <p:nvPr/>
          </p:nvCxnSpPr>
          <p:spPr>
            <a:xfrm>
              <a:off x="5343534" y="5514473"/>
              <a:ext cx="956658" cy="41571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D227AF5-A66C-8A4D-A3A6-F5029F9BDBE2}"/>
                </a:ext>
              </a:extLst>
            </p:cNvPr>
            <p:cNvCxnSpPr>
              <a:stCxn id="163" idx="1"/>
              <a:endCxn id="160" idx="4"/>
            </p:cNvCxnSpPr>
            <p:nvPr/>
          </p:nvCxnSpPr>
          <p:spPr>
            <a:xfrm flipH="1" flipV="1">
              <a:off x="5046544" y="4614959"/>
              <a:ext cx="135057" cy="72283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714AE7D-6D5E-C045-A76B-9B22ED0EC45C}"/>
                </a:ext>
              </a:extLst>
            </p:cNvPr>
            <p:cNvCxnSpPr>
              <a:cxnSpLocks/>
              <a:stCxn id="163" idx="7"/>
              <a:endCxn id="161" idx="3"/>
            </p:cNvCxnSpPr>
            <p:nvPr/>
          </p:nvCxnSpPr>
          <p:spPr>
            <a:xfrm flipV="1">
              <a:off x="5343534" y="4434353"/>
              <a:ext cx="702163" cy="90344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F8E204E-651C-D643-A0AB-BECD03A5799F}"/>
                </a:ext>
              </a:extLst>
            </p:cNvPr>
            <p:cNvCxnSpPr>
              <a:stCxn id="165" idx="0"/>
              <a:endCxn id="162" idx="4"/>
            </p:cNvCxnSpPr>
            <p:nvPr/>
          </p:nvCxnSpPr>
          <p:spPr>
            <a:xfrm flipH="1" flipV="1">
              <a:off x="7206784" y="4398935"/>
              <a:ext cx="72008" cy="90227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589ACFE-4899-5242-8E90-7535E01BB481}"/>
                </a:ext>
              </a:extLst>
            </p:cNvPr>
            <p:cNvCxnSpPr>
              <a:stCxn id="159" idx="6"/>
              <a:endCxn id="163" idx="2"/>
            </p:cNvCxnSpPr>
            <p:nvPr/>
          </p:nvCxnSpPr>
          <p:spPr>
            <a:xfrm flipV="1">
              <a:off x="4224943" y="5426136"/>
              <a:ext cx="923121" cy="7200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7F6B174-9C84-BD4B-8E15-FE3E30C9E86E}"/>
                </a:ext>
              </a:extLst>
            </p:cNvPr>
            <p:cNvCxnSpPr>
              <a:stCxn id="162" idx="3"/>
              <a:endCxn id="161" idx="6"/>
            </p:cNvCxnSpPr>
            <p:nvPr/>
          </p:nvCxnSpPr>
          <p:spPr>
            <a:xfrm flipH="1" flipV="1">
              <a:off x="6241167" y="4346016"/>
              <a:ext cx="884650" cy="1632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8EC43EC-B5EB-6341-AE19-E20101AD0FF2}"/>
                </a:ext>
              </a:extLst>
            </p:cNvPr>
            <p:cNvCxnSpPr>
              <a:stCxn id="160" idx="6"/>
              <a:endCxn id="161" idx="2"/>
            </p:cNvCxnSpPr>
            <p:nvPr/>
          </p:nvCxnSpPr>
          <p:spPr>
            <a:xfrm flipV="1">
              <a:off x="5161047" y="4346016"/>
              <a:ext cx="851113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92D8EB2-8B23-DA47-B5FF-3BBA6AC9278C}"/>
                </a:ext>
              </a:extLst>
            </p:cNvPr>
            <p:cNvCxnSpPr>
              <a:cxnSpLocks/>
              <a:stCxn id="165" idx="3"/>
              <a:endCxn id="161" idx="5"/>
            </p:cNvCxnSpPr>
            <p:nvPr/>
          </p:nvCxnSpPr>
          <p:spPr>
            <a:xfrm flipH="1" flipV="1">
              <a:off x="6207630" y="4434353"/>
              <a:ext cx="990195" cy="108012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84ACE6C-B82A-CB43-97AF-6ED787686D42}"/>
                </a:ext>
              </a:extLst>
            </p:cNvPr>
            <p:cNvSpPr/>
            <p:nvPr/>
          </p:nvSpPr>
          <p:spPr>
            <a:xfrm>
              <a:off x="1763688" y="443711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89793E3-31EC-BF4A-A91F-DB12C982B4D3}"/>
                </a:ext>
              </a:extLst>
            </p:cNvPr>
            <p:cNvSpPr/>
            <p:nvPr/>
          </p:nvSpPr>
          <p:spPr>
            <a:xfrm>
              <a:off x="2843808" y="429309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B9E5D30-F274-3341-9F93-93C64A628923}"/>
                </a:ext>
              </a:extLst>
            </p:cNvPr>
            <p:cNvSpPr/>
            <p:nvPr/>
          </p:nvSpPr>
          <p:spPr>
            <a:xfrm>
              <a:off x="3923928" y="422108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273B6F1-9179-4A49-A5B1-4C220C5301EA}"/>
                </a:ext>
              </a:extLst>
            </p:cNvPr>
            <p:cNvSpPr/>
            <p:nvPr/>
          </p:nvSpPr>
          <p:spPr>
            <a:xfrm>
              <a:off x="1979712" y="53732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A7A933E-3F45-494D-81B0-07341479C99B}"/>
                </a:ext>
              </a:extLst>
            </p:cNvPr>
            <p:cNvSpPr/>
            <p:nvPr/>
          </p:nvSpPr>
          <p:spPr>
            <a:xfrm>
              <a:off x="3131840" y="58772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8665DD5-2829-014E-BFF0-80DDE6C0A2D6}"/>
                </a:ext>
              </a:extLst>
            </p:cNvPr>
            <p:cNvSpPr/>
            <p:nvPr/>
          </p:nvSpPr>
          <p:spPr>
            <a:xfrm>
              <a:off x="3995936" y="53732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AF70DD1-53C0-F140-83DF-CB524DAC1E6D}"/>
                </a:ext>
              </a:extLst>
            </p:cNvPr>
            <p:cNvSpPr/>
            <p:nvPr/>
          </p:nvSpPr>
          <p:spPr>
            <a:xfrm>
              <a:off x="4932040" y="4365104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8810FFD-886E-D843-B43C-76E0F9B3FFF9}"/>
                </a:ext>
              </a:extLst>
            </p:cNvPr>
            <p:cNvSpPr/>
            <p:nvPr/>
          </p:nvSpPr>
          <p:spPr>
            <a:xfrm>
              <a:off x="6012160" y="422108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3812AFA-B839-1749-BA05-D67531E39011}"/>
                </a:ext>
              </a:extLst>
            </p:cNvPr>
            <p:cNvSpPr/>
            <p:nvPr/>
          </p:nvSpPr>
          <p:spPr>
            <a:xfrm>
              <a:off x="7092280" y="4149080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ACED026-271A-7948-935D-C82265B5E229}"/>
                </a:ext>
              </a:extLst>
            </p:cNvPr>
            <p:cNvSpPr/>
            <p:nvPr/>
          </p:nvSpPr>
          <p:spPr>
            <a:xfrm>
              <a:off x="5148064" y="530120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E985FCB-2103-B04A-BAC2-5D34A60DF4AA}"/>
                </a:ext>
              </a:extLst>
            </p:cNvPr>
            <p:cNvSpPr/>
            <p:nvPr/>
          </p:nvSpPr>
          <p:spPr>
            <a:xfrm>
              <a:off x="6300192" y="5805264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D098261-7A5F-3347-AD8B-D3D80AD089FD}"/>
                </a:ext>
              </a:extLst>
            </p:cNvPr>
            <p:cNvSpPr/>
            <p:nvPr/>
          </p:nvSpPr>
          <p:spPr>
            <a:xfrm>
              <a:off x="7164288" y="530120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B4F1E4B-33DD-CD43-BBCF-A782BDF05B7C}"/>
              </a:ext>
            </a:extLst>
          </p:cNvPr>
          <p:cNvGrpSpPr/>
          <p:nvPr/>
        </p:nvGrpSpPr>
        <p:grpSpPr>
          <a:xfrm>
            <a:off x="1284056" y="4048509"/>
            <a:ext cx="9462560" cy="3329363"/>
            <a:chOff x="-1362168" y="1845639"/>
            <a:chExt cx="9462560" cy="3329363"/>
          </a:xfrm>
        </p:grpSpPr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EA5CA2B5-32DA-A948-A4F8-7E8A9BC07851}"/>
                </a:ext>
              </a:extLst>
            </p:cNvPr>
            <p:cNvCxnSpPr/>
            <p:nvPr/>
          </p:nvCxnSpPr>
          <p:spPr>
            <a:xfrm>
              <a:off x="971600" y="3440122"/>
              <a:ext cx="712879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9FA04B4-B2B1-F74E-BE18-FBF2C6261C09}"/>
                </a:ext>
              </a:extLst>
            </p:cNvPr>
            <p:cNvSpPr txBox="1"/>
            <p:nvPr/>
          </p:nvSpPr>
          <p:spPr>
            <a:xfrm>
              <a:off x="-1344456" y="1845639"/>
              <a:ext cx="20882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virtual networks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7A3A602-3EDF-5044-86E4-66C3C7C1166D}"/>
                </a:ext>
              </a:extLst>
            </p:cNvPr>
            <p:cNvSpPr txBox="1"/>
            <p:nvPr/>
          </p:nvSpPr>
          <p:spPr>
            <a:xfrm>
              <a:off x="-1362168" y="3974673"/>
              <a:ext cx="22322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substrate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55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9F040-BF9A-C742-8E3B-AC3C42E6C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846" y="1807745"/>
            <a:ext cx="12191108" cy="787658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Core algorithmic challenge: </a:t>
            </a:r>
            <a:r>
              <a:rPr lang="en-US" b="1" dirty="0"/>
              <a:t>Virtual Network Embedding (VNE) </a:t>
            </a:r>
          </a:p>
          <a:p>
            <a:pPr lvl="1"/>
            <a:r>
              <a:rPr lang="en-US" dirty="0"/>
              <a:t>Map the virtual network requests onto the substrate infrastructure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200" b="1" dirty="0"/>
              <a:t>Existing VNE approaches lack a fundamental requirement: </a:t>
            </a:r>
            <a:r>
              <a:rPr lang="en-US" sz="4200" b="1" u="sng" dirty="0"/>
              <a:t>elasticity</a:t>
            </a:r>
            <a:r>
              <a:rPr lang="en-US" sz="4200" b="1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F6499-888B-8C4E-BF44-DA61171D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existing approaches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736BF45-2D20-914C-A432-60BFED988D93}"/>
              </a:ext>
            </a:extLst>
          </p:cNvPr>
          <p:cNvGrpSpPr/>
          <p:nvPr/>
        </p:nvGrpSpPr>
        <p:grpSpPr>
          <a:xfrm>
            <a:off x="6340843" y="3355319"/>
            <a:ext cx="2039341" cy="1886978"/>
            <a:chOff x="3694619" y="861499"/>
            <a:chExt cx="2039341" cy="1886978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68B1A0F-EECE-1A4E-AA43-34F23445F3ED}"/>
                </a:ext>
              </a:extLst>
            </p:cNvPr>
            <p:cNvGrpSpPr/>
            <p:nvPr/>
          </p:nvGrpSpPr>
          <p:grpSpPr>
            <a:xfrm>
              <a:off x="4042096" y="1412776"/>
              <a:ext cx="1321992" cy="1335701"/>
              <a:chOff x="4042096" y="1412776"/>
              <a:chExt cx="1321992" cy="1335701"/>
            </a:xfrm>
          </p:grpSpPr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4BDC52EC-C853-B343-8CA5-26484C359CD5}"/>
                  </a:ext>
                </a:extLst>
              </p:cNvPr>
              <p:cNvCxnSpPr>
                <a:stCxn id="180" idx="4"/>
                <a:endCxn id="185" idx="0"/>
              </p:cNvCxnSpPr>
              <p:nvPr/>
            </p:nvCxnSpPr>
            <p:spPr>
              <a:xfrm>
                <a:off x="4688292" y="1702043"/>
                <a:ext cx="5696" cy="263364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C17031C-A471-2544-8096-41C3343F3890}"/>
                  </a:ext>
                </a:extLst>
              </p:cNvPr>
              <p:cNvCxnSpPr>
                <a:cxnSpLocks/>
                <a:stCxn id="181" idx="3"/>
                <a:endCxn id="185" idx="6"/>
              </p:cNvCxnSpPr>
              <p:nvPr/>
            </p:nvCxnSpPr>
            <p:spPr>
              <a:xfrm flipH="1">
                <a:off x="4791792" y="1848527"/>
                <a:ext cx="289688" cy="223509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AABC761-9B79-0F4D-BD30-B0BF74B04E68}"/>
                  </a:ext>
                </a:extLst>
              </p:cNvPr>
              <p:cNvCxnSpPr>
                <a:stCxn id="183" idx="1"/>
                <a:endCxn id="185" idx="6"/>
              </p:cNvCxnSpPr>
              <p:nvPr/>
            </p:nvCxnSpPr>
            <p:spPr>
              <a:xfrm flipH="1" flipV="1">
                <a:off x="4791792" y="2072035"/>
                <a:ext cx="322057" cy="14674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460E894-70CF-2C46-ACB8-C188B514569C}"/>
                  </a:ext>
                </a:extLst>
              </p:cNvPr>
              <p:cNvCxnSpPr>
                <a:stCxn id="184" idx="0"/>
                <a:endCxn id="185" idx="4"/>
              </p:cNvCxnSpPr>
              <p:nvPr/>
            </p:nvCxnSpPr>
            <p:spPr>
              <a:xfrm flipH="1" flipV="1">
                <a:off x="4693988" y="2178663"/>
                <a:ext cx="14587" cy="254477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199FD804-A4D8-6245-8E4C-CEF0F82E5965}"/>
                  </a:ext>
                </a:extLst>
              </p:cNvPr>
              <p:cNvCxnSpPr>
                <a:stCxn id="182" idx="7"/>
                <a:endCxn id="185" idx="2"/>
              </p:cNvCxnSpPr>
              <p:nvPr/>
            </p:nvCxnSpPr>
            <p:spPr>
              <a:xfrm flipV="1">
                <a:off x="4321776" y="2072035"/>
                <a:ext cx="274407" cy="149954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12542314-4E95-CB43-8A6D-43C7F1D612C4}"/>
                  </a:ext>
                </a:extLst>
              </p:cNvPr>
              <p:cNvCxnSpPr>
                <a:stCxn id="179" idx="5"/>
                <a:endCxn id="185" idx="2"/>
              </p:cNvCxnSpPr>
              <p:nvPr/>
            </p:nvCxnSpPr>
            <p:spPr>
              <a:xfrm>
                <a:off x="4316079" y="1878392"/>
                <a:ext cx="280104" cy="19364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C7E0405-342D-F140-82AD-B696B8CE4F11}"/>
                  </a:ext>
                </a:extLst>
              </p:cNvPr>
              <p:cNvSpPr/>
              <p:nvPr/>
            </p:nvSpPr>
            <p:spPr>
              <a:xfrm>
                <a:off x="4042096" y="1412776"/>
                <a:ext cx="1321992" cy="133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0B9D95E0-71B2-4747-AA20-9605BA689541}"/>
                  </a:ext>
                </a:extLst>
              </p:cNvPr>
              <p:cNvSpPr/>
              <p:nvPr/>
            </p:nvSpPr>
            <p:spPr>
              <a:xfrm>
                <a:off x="4149116" y="1696366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A708972B-8B8A-1F43-A9FC-F3A21E528C0B}"/>
                  </a:ext>
                </a:extLst>
              </p:cNvPr>
              <p:cNvSpPr/>
              <p:nvPr/>
            </p:nvSpPr>
            <p:spPr>
              <a:xfrm>
                <a:off x="4590487" y="1488786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C9167977-C14D-2D43-B101-4C6CD1D10BAF}"/>
                  </a:ext>
                </a:extLst>
              </p:cNvPr>
              <p:cNvSpPr/>
              <p:nvPr/>
            </p:nvSpPr>
            <p:spPr>
              <a:xfrm>
                <a:off x="5052834" y="1666501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C05909AC-7AA9-9643-B565-24BB5E8F967A}"/>
                  </a:ext>
                </a:extLst>
              </p:cNvPr>
              <p:cNvSpPr/>
              <p:nvPr/>
            </p:nvSpPr>
            <p:spPr>
              <a:xfrm>
                <a:off x="4154813" y="2190759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70509CC3-E953-3A48-80C7-257893AD34AC}"/>
                  </a:ext>
                </a:extLst>
              </p:cNvPr>
              <p:cNvSpPr/>
              <p:nvPr/>
            </p:nvSpPr>
            <p:spPr>
              <a:xfrm>
                <a:off x="5085203" y="2187548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C93ED0DC-04FD-6F4F-AA5E-54FF29BA12B5}"/>
                  </a:ext>
                </a:extLst>
              </p:cNvPr>
              <p:cNvSpPr/>
              <p:nvPr/>
            </p:nvSpPr>
            <p:spPr>
              <a:xfrm>
                <a:off x="4610770" y="2433140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75F0C3E-19E6-EB48-97A5-4E4D30834C0D}"/>
                  </a:ext>
                </a:extLst>
              </p:cNvPr>
              <p:cNvSpPr/>
              <p:nvPr/>
            </p:nvSpPr>
            <p:spPr>
              <a:xfrm>
                <a:off x="4596183" y="1965407"/>
                <a:ext cx="195609" cy="2132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2E7960F-68C0-3948-B32D-31DF129AA79D}"/>
                </a:ext>
              </a:extLst>
            </p:cNvPr>
            <p:cNvSpPr txBox="1"/>
            <p:nvPr/>
          </p:nvSpPr>
          <p:spPr>
            <a:xfrm>
              <a:off x="3694619" y="861499"/>
              <a:ext cx="203934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 B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194E3B3-542C-3046-8619-862FE640196D}"/>
              </a:ext>
            </a:extLst>
          </p:cNvPr>
          <p:cNvGrpSpPr/>
          <p:nvPr/>
        </p:nvGrpSpPr>
        <p:grpSpPr>
          <a:xfrm>
            <a:off x="3761840" y="3359919"/>
            <a:ext cx="2160240" cy="1842821"/>
            <a:chOff x="1115616" y="866099"/>
            <a:chExt cx="2160240" cy="1842821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DF4772A-AE97-624E-BCA3-5E1E0065D0E3}"/>
                </a:ext>
              </a:extLst>
            </p:cNvPr>
            <p:cNvGrpSpPr/>
            <p:nvPr/>
          </p:nvGrpSpPr>
          <p:grpSpPr>
            <a:xfrm>
              <a:off x="1115616" y="1628800"/>
              <a:ext cx="2160240" cy="1080120"/>
              <a:chOff x="1115616" y="1628800"/>
              <a:chExt cx="2160240" cy="108012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1F6BA8DE-4D8F-C144-9FDE-AF9BA0515B1E}"/>
                  </a:ext>
                </a:extLst>
              </p:cNvPr>
              <p:cNvCxnSpPr/>
              <p:nvPr/>
            </p:nvCxnSpPr>
            <p:spPr>
              <a:xfrm flipV="1">
                <a:off x="1276394" y="2112888"/>
                <a:ext cx="1852872" cy="31233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716176B5-BDE4-B94C-95D6-3AA89F356446}"/>
                  </a:ext>
                </a:extLst>
              </p:cNvPr>
              <p:cNvCxnSpPr>
                <a:stCxn id="197" idx="4"/>
              </p:cNvCxnSpPr>
              <p:nvPr/>
            </p:nvCxnSpPr>
            <p:spPr>
              <a:xfrm>
                <a:off x="1505403" y="1967137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2A4CC0CE-0071-B24A-B859-3E645E998F79}"/>
                  </a:ext>
                </a:extLst>
              </p:cNvPr>
              <p:cNvCxnSpPr/>
              <p:nvPr/>
            </p:nvCxnSpPr>
            <p:spPr>
              <a:xfrm>
                <a:off x="2074179" y="1932146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4AA478B-83CF-F345-9EF1-A43914431822}"/>
                  </a:ext>
                </a:extLst>
              </p:cNvPr>
              <p:cNvCxnSpPr/>
              <p:nvPr/>
            </p:nvCxnSpPr>
            <p:spPr>
              <a:xfrm>
                <a:off x="2622135" y="1949208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CDFE212-BF15-8144-905A-2B0140188150}"/>
                  </a:ext>
                </a:extLst>
              </p:cNvPr>
              <p:cNvCxnSpPr/>
              <p:nvPr/>
            </p:nvCxnSpPr>
            <p:spPr>
              <a:xfrm>
                <a:off x="1747746" y="2157421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66FAA0D0-2693-864F-8C0A-DC36349C0CE2}"/>
                  </a:ext>
                </a:extLst>
              </p:cNvPr>
              <p:cNvCxnSpPr/>
              <p:nvPr/>
            </p:nvCxnSpPr>
            <p:spPr>
              <a:xfrm>
                <a:off x="2309855" y="2136599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4C57EB9-3F9A-2842-B3BE-12FE3612AF22}"/>
                  </a:ext>
                </a:extLst>
              </p:cNvPr>
              <p:cNvCxnSpPr/>
              <p:nvPr/>
            </p:nvCxnSpPr>
            <p:spPr>
              <a:xfrm>
                <a:off x="2944827" y="2147010"/>
                <a:ext cx="10409" cy="187392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3F4E02F9-5E09-D044-91CA-F68A7FE036CC}"/>
                  </a:ext>
                </a:extLst>
              </p:cNvPr>
              <p:cNvSpPr/>
              <p:nvPr/>
            </p:nvSpPr>
            <p:spPr>
              <a:xfrm>
                <a:off x="1115616" y="1628800"/>
                <a:ext cx="2160240" cy="1080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0DC45E1-F6A7-9640-BB46-DB07969E727B}"/>
                  </a:ext>
                </a:extLst>
              </p:cNvPr>
              <p:cNvSpPr/>
              <p:nvPr/>
            </p:nvSpPr>
            <p:spPr>
              <a:xfrm>
                <a:off x="1390899" y="1717284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922F4D4-93BB-E844-B9C6-AD7A7720BE97}"/>
                  </a:ext>
                </a:extLst>
              </p:cNvPr>
              <p:cNvSpPr/>
              <p:nvPr/>
            </p:nvSpPr>
            <p:spPr>
              <a:xfrm>
                <a:off x="1959675" y="1723935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F9012249-584D-6C40-8E4E-91DF698EC6B1}"/>
                  </a:ext>
                </a:extLst>
              </p:cNvPr>
              <p:cNvSpPr/>
              <p:nvPr/>
            </p:nvSpPr>
            <p:spPr>
              <a:xfrm>
                <a:off x="2532191" y="1723936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BE98CEF4-2362-8741-89DA-BD1DB17A88C9}"/>
                  </a:ext>
                </a:extLst>
              </p:cNvPr>
              <p:cNvSpPr/>
              <p:nvPr/>
            </p:nvSpPr>
            <p:spPr>
              <a:xfrm>
                <a:off x="1626573" y="2327751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16E5215-0B87-4943-99F8-4DA9BDD19A69}"/>
                  </a:ext>
                </a:extLst>
              </p:cNvPr>
              <p:cNvSpPr/>
              <p:nvPr/>
            </p:nvSpPr>
            <p:spPr>
              <a:xfrm>
                <a:off x="2205759" y="2323992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3E1B4B4-C9F2-7147-B40C-2060518DE356}"/>
                  </a:ext>
                </a:extLst>
              </p:cNvPr>
              <p:cNvSpPr/>
              <p:nvPr/>
            </p:nvSpPr>
            <p:spPr>
              <a:xfrm>
                <a:off x="2847400" y="2330644"/>
                <a:ext cx="229007" cy="24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87A00B4-27A5-4041-AF08-8A005A23A6D9}"/>
                </a:ext>
              </a:extLst>
            </p:cNvPr>
            <p:cNvSpPr txBox="1"/>
            <p:nvPr/>
          </p:nvSpPr>
          <p:spPr>
            <a:xfrm>
              <a:off x="1201844" y="866099"/>
              <a:ext cx="199125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</a:t>
              </a:r>
              <a:r>
                <a:rPr lang="en-US" sz="2000" b="1" dirty="0"/>
                <a:t> A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9AD5D36-0367-E348-80D9-E319961491FB}"/>
              </a:ext>
            </a:extLst>
          </p:cNvPr>
          <p:cNvGrpSpPr/>
          <p:nvPr/>
        </p:nvGrpSpPr>
        <p:grpSpPr>
          <a:xfrm>
            <a:off x="8949962" y="3344209"/>
            <a:ext cx="2005678" cy="1947706"/>
            <a:chOff x="6303738" y="850389"/>
            <a:chExt cx="2005678" cy="1947706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5AFB341-3A04-D040-9340-C253D58A7E78}"/>
                </a:ext>
              </a:extLst>
            </p:cNvPr>
            <p:cNvGrpSpPr/>
            <p:nvPr/>
          </p:nvGrpSpPr>
          <p:grpSpPr>
            <a:xfrm>
              <a:off x="6493362" y="1559230"/>
              <a:ext cx="1592637" cy="1238865"/>
              <a:chOff x="6493362" y="1559230"/>
              <a:chExt cx="1592637" cy="1238865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79C03702-AF84-1F48-9E9B-2E1B2AF18DDF}"/>
                  </a:ext>
                </a:extLst>
              </p:cNvPr>
              <p:cNvCxnSpPr>
                <a:stCxn id="206" idx="4"/>
                <a:endCxn id="207" idx="0"/>
              </p:cNvCxnSpPr>
              <p:nvPr/>
            </p:nvCxnSpPr>
            <p:spPr>
              <a:xfrm>
                <a:off x="6918752" y="2022671"/>
                <a:ext cx="0" cy="254201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C81261F-AC2B-9C43-A27D-5D718DEFDAE2}"/>
                  </a:ext>
                </a:extLst>
              </p:cNvPr>
              <p:cNvCxnSpPr>
                <a:stCxn id="208" idx="4"/>
                <a:endCxn id="209" idx="0"/>
              </p:cNvCxnSpPr>
              <p:nvPr/>
            </p:nvCxnSpPr>
            <p:spPr>
              <a:xfrm>
                <a:off x="7566824" y="2022671"/>
                <a:ext cx="0" cy="254201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184DC58-D62B-CF40-A942-1355E0A2C179}"/>
                  </a:ext>
                </a:extLst>
              </p:cNvPr>
              <p:cNvCxnSpPr>
                <a:stCxn id="206" idx="6"/>
                <a:endCxn id="208" idx="2"/>
              </p:cNvCxnSpPr>
              <p:nvPr/>
            </p:nvCxnSpPr>
            <p:spPr>
              <a:xfrm>
                <a:off x="7033255" y="1897744"/>
                <a:ext cx="419065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0D4A34A4-1C7A-9047-A69E-91BAD0E3997D}"/>
                  </a:ext>
                </a:extLst>
              </p:cNvPr>
              <p:cNvSpPr/>
              <p:nvPr/>
            </p:nvSpPr>
            <p:spPr>
              <a:xfrm>
                <a:off x="6493362" y="1559230"/>
                <a:ext cx="1592637" cy="12388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9C7CB42F-F39F-E94E-B057-039BE345F3EB}"/>
                  </a:ext>
                </a:extLst>
              </p:cNvPr>
              <p:cNvCxnSpPr>
                <a:stCxn id="209" idx="2"/>
                <a:endCxn id="207" idx="6"/>
              </p:cNvCxnSpPr>
              <p:nvPr/>
            </p:nvCxnSpPr>
            <p:spPr>
              <a:xfrm flipH="1">
                <a:off x="7033255" y="2401800"/>
                <a:ext cx="419065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388B3E8-E31E-6741-9C8C-AA33C4299770}"/>
                </a:ext>
              </a:extLst>
            </p:cNvPr>
            <p:cNvSpPr txBox="1"/>
            <p:nvPr/>
          </p:nvSpPr>
          <p:spPr>
            <a:xfrm>
              <a:off x="6303738" y="850389"/>
              <a:ext cx="2005678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Application</a:t>
              </a:r>
              <a:r>
                <a:rPr lang="en-US" sz="2000" b="1" dirty="0"/>
                <a:t> C</a:t>
              </a: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EE4F28BF-4573-5046-B38F-8C458069C52F}"/>
                </a:ext>
              </a:extLst>
            </p:cNvPr>
            <p:cNvSpPr/>
            <p:nvPr/>
          </p:nvSpPr>
          <p:spPr>
            <a:xfrm>
              <a:off x="6804248" y="17728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2331BB2-C8F5-3D4D-A3A3-B78DC9288D1B}"/>
                </a:ext>
              </a:extLst>
            </p:cNvPr>
            <p:cNvSpPr/>
            <p:nvPr/>
          </p:nvSpPr>
          <p:spPr>
            <a:xfrm>
              <a:off x="6804248" y="22768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EC82BE42-3D0D-9740-AA00-C8BB543073D6}"/>
                </a:ext>
              </a:extLst>
            </p:cNvPr>
            <p:cNvSpPr/>
            <p:nvPr/>
          </p:nvSpPr>
          <p:spPr>
            <a:xfrm>
              <a:off x="7452320" y="17728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CE15F22-BD76-9D45-86C4-F09B679F38E5}"/>
                </a:ext>
              </a:extLst>
            </p:cNvPr>
            <p:cNvSpPr/>
            <p:nvPr/>
          </p:nvSpPr>
          <p:spPr>
            <a:xfrm>
              <a:off x="7452320" y="22768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B42CBD2-F57B-4D45-BFE6-BAACD14DA43C}"/>
              </a:ext>
            </a:extLst>
          </p:cNvPr>
          <p:cNvGrpSpPr/>
          <p:nvPr/>
        </p:nvGrpSpPr>
        <p:grpSpPr>
          <a:xfrm>
            <a:off x="4409912" y="5908600"/>
            <a:ext cx="5629607" cy="1978047"/>
            <a:chOff x="1763688" y="4149080"/>
            <a:chExt cx="5629607" cy="1978047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1699EB8-B1D2-FC4C-89C4-3BAF1A4FFD16}"/>
                </a:ext>
              </a:extLst>
            </p:cNvPr>
            <p:cNvCxnSpPr>
              <a:stCxn id="234" idx="4"/>
              <a:endCxn id="237" idx="0"/>
            </p:cNvCxnSpPr>
            <p:nvPr/>
          </p:nvCxnSpPr>
          <p:spPr>
            <a:xfrm>
              <a:off x="1878192" y="4686967"/>
              <a:ext cx="216024" cy="68624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721BAC3-31F8-AF45-9945-28AAD3F43D26}"/>
                </a:ext>
              </a:extLst>
            </p:cNvPr>
            <p:cNvCxnSpPr>
              <a:stCxn id="235" idx="2"/>
              <a:endCxn id="234" idx="6"/>
            </p:cNvCxnSpPr>
            <p:nvPr/>
          </p:nvCxnSpPr>
          <p:spPr>
            <a:xfrm flipH="1">
              <a:off x="1992695" y="4418024"/>
              <a:ext cx="851113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57D9452-9F83-8C42-B85A-CF143CC5AAC6}"/>
                </a:ext>
              </a:extLst>
            </p:cNvPr>
            <p:cNvCxnSpPr>
              <a:cxnSpLocks/>
              <a:stCxn id="235" idx="4"/>
              <a:endCxn id="237" idx="6"/>
            </p:cNvCxnSpPr>
            <p:nvPr/>
          </p:nvCxnSpPr>
          <p:spPr>
            <a:xfrm flipH="1">
              <a:off x="2208719" y="4542951"/>
              <a:ext cx="749593" cy="95519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B6BD36B-D702-9E4E-ACFB-6020609BF07D}"/>
                </a:ext>
              </a:extLst>
            </p:cNvPr>
            <p:cNvCxnSpPr>
              <a:stCxn id="236" idx="2"/>
              <a:endCxn id="235" idx="6"/>
            </p:cNvCxnSpPr>
            <p:nvPr/>
          </p:nvCxnSpPr>
          <p:spPr>
            <a:xfrm flipH="1">
              <a:off x="3072815" y="4346016"/>
              <a:ext cx="851113" cy="7200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9155C46-ED0E-E44C-AE02-9265301A326A}"/>
                </a:ext>
              </a:extLst>
            </p:cNvPr>
            <p:cNvCxnSpPr>
              <a:cxnSpLocks/>
            </p:cNvCxnSpPr>
            <p:nvPr/>
          </p:nvCxnSpPr>
          <p:spPr>
            <a:xfrm>
              <a:off x="4110440" y="4490032"/>
              <a:ext cx="1037624" cy="883184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8D31038-4362-FC48-9F82-B825638A2838}"/>
                </a:ext>
              </a:extLst>
            </p:cNvPr>
            <p:cNvCxnSpPr>
              <a:stCxn id="240" idx="2"/>
              <a:endCxn id="236" idx="6"/>
            </p:cNvCxnSpPr>
            <p:nvPr/>
          </p:nvCxnSpPr>
          <p:spPr>
            <a:xfrm flipH="1" flipV="1">
              <a:off x="4152935" y="4346016"/>
              <a:ext cx="779105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214413-8A35-4540-956D-1899A616CAD2}"/>
                </a:ext>
              </a:extLst>
            </p:cNvPr>
            <p:cNvCxnSpPr>
              <a:stCxn id="239" idx="2"/>
              <a:endCxn id="238" idx="6"/>
            </p:cNvCxnSpPr>
            <p:nvPr/>
          </p:nvCxnSpPr>
          <p:spPr>
            <a:xfrm flipH="1">
              <a:off x="3360847" y="5498144"/>
              <a:ext cx="635089" cy="50405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7D451C2-E109-F642-AA15-0F93BEEC7F04}"/>
                </a:ext>
              </a:extLst>
            </p:cNvPr>
            <p:cNvCxnSpPr>
              <a:cxnSpLocks/>
              <a:stCxn id="237" idx="5"/>
              <a:endCxn id="238" idx="2"/>
            </p:cNvCxnSpPr>
            <p:nvPr/>
          </p:nvCxnSpPr>
          <p:spPr>
            <a:xfrm>
              <a:off x="2175182" y="5586481"/>
              <a:ext cx="956658" cy="41571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DE0D0DFA-D935-CA40-80BD-47DBEF3F9CC1}"/>
                </a:ext>
              </a:extLst>
            </p:cNvPr>
            <p:cNvCxnSpPr>
              <a:stCxn id="236" idx="4"/>
              <a:endCxn id="239" idx="0"/>
            </p:cNvCxnSpPr>
            <p:nvPr/>
          </p:nvCxnSpPr>
          <p:spPr>
            <a:xfrm>
              <a:off x="4038432" y="4470943"/>
              <a:ext cx="72008" cy="90227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BA1604A-B251-B84D-B1E1-E62837875EDA}"/>
                </a:ext>
              </a:extLst>
            </p:cNvPr>
            <p:cNvCxnSpPr>
              <a:stCxn id="244" idx="6"/>
              <a:endCxn id="245" idx="4"/>
            </p:cNvCxnSpPr>
            <p:nvPr/>
          </p:nvCxnSpPr>
          <p:spPr>
            <a:xfrm flipV="1">
              <a:off x="6529199" y="5551063"/>
              <a:ext cx="749593" cy="37912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2680AFF-14BC-8A4E-9BC6-A5591B457776}"/>
                </a:ext>
              </a:extLst>
            </p:cNvPr>
            <p:cNvCxnSpPr>
              <a:cxnSpLocks/>
              <a:stCxn id="243" idx="5"/>
              <a:endCxn id="244" idx="2"/>
            </p:cNvCxnSpPr>
            <p:nvPr/>
          </p:nvCxnSpPr>
          <p:spPr>
            <a:xfrm>
              <a:off x="5343534" y="5514473"/>
              <a:ext cx="956658" cy="41571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BB4FC56-2C98-7249-B511-FDACBF833C4D}"/>
                </a:ext>
              </a:extLst>
            </p:cNvPr>
            <p:cNvCxnSpPr>
              <a:stCxn id="243" idx="1"/>
              <a:endCxn id="240" idx="4"/>
            </p:cNvCxnSpPr>
            <p:nvPr/>
          </p:nvCxnSpPr>
          <p:spPr>
            <a:xfrm flipH="1" flipV="1">
              <a:off x="5046544" y="4614959"/>
              <a:ext cx="135057" cy="72283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481EC96-92D5-1E4B-B665-6A4B80BBCC96}"/>
                </a:ext>
              </a:extLst>
            </p:cNvPr>
            <p:cNvCxnSpPr>
              <a:cxnSpLocks/>
              <a:stCxn id="243" idx="7"/>
              <a:endCxn id="241" idx="3"/>
            </p:cNvCxnSpPr>
            <p:nvPr/>
          </p:nvCxnSpPr>
          <p:spPr>
            <a:xfrm flipV="1">
              <a:off x="5343534" y="4434353"/>
              <a:ext cx="702163" cy="903445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8FC406E-CB5C-D546-94EC-EFCA4404CB2F}"/>
                </a:ext>
              </a:extLst>
            </p:cNvPr>
            <p:cNvCxnSpPr>
              <a:stCxn id="245" idx="0"/>
              <a:endCxn id="242" idx="4"/>
            </p:cNvCxnSpPr>
            <p:nvPr/>
          </p:nvCxnSpPr>
          <p:spPr>
            <a:xfrm flipH="1" flipV="1">
              <a:off x="7206784" y="4398935"/>
              <a:ext cx="72008" cy="902273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941F320-57D4-BD41-AC40-91BC87AA6EFB}"/>
                </a:ext>
              </a:extLst>
            </p:cNvPr>
            <p:cNvCxnSpPr>
              <a:stCxn id="239" idx="6"/>
              <a:endCxn id="243" idx="2"/>
            </p:cNvCxnSpPr>
            <p:nvPr/>
          </p:nvCxnSpPr>
          <p:spPr>
            <a:xfrm flipV="1">
              <a:off x="4224943" y="5426136"/>
              <a:ext cx="923121" cy="7200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E3650FE-3241-D044-9A30-4617AF5AD3B5}"/>
                </a:ext>
              </a:extLst>
            </p:cNvPr>
            <p:cNvCxnSpPr>
              <a:stCxn id="242" idx="3"/>
              <a:endCxn id="241" idx="6"/>
            </p:cNvCxnSpPr>
            <p:nvPr/>
          </p:nvCxnSpPr>
          <p:spPr>
            <a:xfrm flipH="1" flipV="1">
              <a:off x="6241167" y="4346016"/>
              <a:ext cx="884650" cy="16329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77F10A6-55C4-2142-9159-9EA97725DD57}"/>
                </a:ext>
              </a:extLst>
            </p:cNvPr>
            <p:cNvCxnSpPr>
              <a:stCxn id="240" idx="6"/>
              <a:endCxn id="241" idx="2"/>
            </p:cNvCxnSpPr>
            <p:nvPr/>
          </p:nvCxnSpPr>
          <p:spPr>
            <a:xfrm flipV="1">
              <a:off x="5161047" y="4346016"/>
              <a:ext cx="851113" cy="1440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CFCD45E-3478-594F-9AD9-83E98BC551CC}"/>
                </a:ext>
              </a:extLst>
            </p:cNvPr>
            <p:cNvCxnSpPr>
              <a:cxnSpLocks/>
              <a:stCxn id="245" idx="3"/>
              <a:endCxn id="241" idx="5"/>
            </p:cNvCxnSpPr>
            <p:nvPr/>
          </p:nvCxnSpPr>
          <p:spPr>
            <a:xfrm flipH="1" flipV="1">
              <a:off x="6207630" y="4434353"/>
              <a:ext cx="990195" cy="108012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4EA7723-0A10-1B44-8BE5-D253B8A45C46}"/>
                </a:ext>
              </a:extLst>
            </p:cNvPr>
            <p:cNvSpPr/>
            <p:nvPr/>
          </p:nvSpPr>
          <p:spPr>
            <a:xfrm>
              <a:off x="1763688" y="443711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FFD9A30-7BCB-0640-944D-9EF8D81B29B6}"/>
                </a:ext>
              </a:extLst>
            </p:cNvPr>
            <p:cNvSpPr/>
            <p:nvPr/>
          </p:nvSpPr>
          <p:spPr>
            <a:xfrm>
              <a:off x="2843808" y="429309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15280093-23F8-8948-B440-F0484DFC950C}"/>
                </a:ext>
              </a:extLst>
            </p:cNvPr>
            <p:cNvSpPr/>
            <p:nvPr/>
          </p:nvSpPr>
          <p:spPr>
            <a:xfrm>
              <a:off x="3923928" y="422108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455F4F7-768F-1946-B197-1E7746CABE28}"/>
                </a:ext>
              </a:extLst>
            </p:cNvPr>
            <p:cNvSpPr/>
            <p:nvPr/>
          </p:nvSpPr>
          <p:spPr>
            <a:xfrm>
              <a:off x="1979712" y="53732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5331565-1374-0748-9A9A-A50CA60C5847}"/>
                </a:ext>
              </a:extLst>
            </p:cNvPr>
            <p:cNvSpPr/>
            <p:nvPr/>
          </p:nvSpPr>
          <p:spPr>
            <a:xfrm>
              <a:off x="3131840" y="5877272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73863BCA-9753-1844-96BD-6ADD1B6E919D}"/>
                </a:ext>
              </a:extLst>
            </p:cNvPr>
            <p:cNvSpPr/>
            <p:nvPr/>
          </p:nvSpPr>
          <p:spPr>
            <a:xfrm>
              <a:off x="3995936" y="5373216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8D22BB0-45D9-474C-BAB4-992C8BEDDFB4}"/>
                </a:ext>
              </a:extLst>
            </p:cNvPr>
            <p:cNvSpPr/>
            <p:nvPr/>
          </p:nvSpPr>
          <p:spPr>
            <a:xfrm>
              <a:off x="4932040" y="4365104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4A865AA1-3237-1E46-8BE4-EBCB46A45B67}"/>
                </a:ext>
              </a:extLst>
            </p:cNvPr>
            <p:cNvSpPr/>
            <p:nvPr/>
          </p:nvSpPr>
          <p:spPr>
            <a:xfrm>
              <a:off x="6012160" y="422108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9500EB3F-50F5-4B46-A001-12327A4CFAAD}"/>
                </a:ext>
              </a:extLst>
            </p:cNvPr>
            <p:cNvSpPr/>
            <p:nvPr/>
          </p:nvSpPr>
          <p:spPr>
            <a:xfrm>
              <a:off x="7092280" y="4149080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E3E4B29-E564-EC42-96E8-83AF99AF341F}"/>
                </a:ext>
              </a:extLst>
            </p:cNvPr>
            <p:cNvSpPr/>
            <p:nvPr/>
          </p:nvSpPr>
          <p:spPr>
            <a:xfrm>
              <a:off x="5148064" y="530120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478168D-05F3-C74E-A431-76AB7F5ACA54}"/>
                </a:ext>
              </a:extLst>
            </p:cNvPr>
            <p:cNvSpPr/>
            <p:nvPr/>
          </p:nvSpPr>
          <p:spPr>
            <a:xfrm>
              <a:off x="6300192" y="5805264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DF1FFFD9-A480-4C4E-BDB1-36A4C51B2ACB}"/>
                </a:ext>
              </a:extLst>
            </p:cNvPr>
            <p:cNvSpPr/>
            <p:nvPr/>
          </p:nvSpPr>
          <p:spPr>
            <a:xfrm>
              <a:off x="7164288" y="5301208"/>
              <a:ext cx="229007" cy="24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C6D101D-BF37-6C4D-9CBC-F2665E01256A}"/>
              </a:ext>
            </a:extLst>
          </p:cNvPr>
          <p:cNvGrpSpPr/>
          <p:nvPr/>
        </p:nvGrpSpPr>
        <p:grpSpPr>
          <a:xfrm>
            <a:off x="1284056" y="4048509"/>
            <a:ext cx="9462560" cy="3329363"/>
            <a:chOff x="-1362168" y="1845639"/>
            <a:chExt cx="9462560" cy="3329363"/>
          </a:xfrm>
        </p:grpSpPr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7D582023-522A-5B4B-AA86-282E79667EB3}"/>
                </a:ext>
              </a:extLst>
            </p:cNvPr>
            <p:cNvCxnSpPr/>
            <p:nvPr/>
          </p:nvCxnSpPr>
          <p:spPr>
            <a:xfrm>
              <a:off x="971600" y="3440122"/>
              <a:ext cx="712879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1D7D135-EF52-2842-BC48-853F3D86EAFA}"/>
                </a:ext>
              </a:extLst>
            </p:cNvPr>
            <p:cNvSpPr txBox="1"/>
            <p:nvPr/>
          </p:nvSpPr>
          <p:spPr>
            <a:xfrm>
              <a:off x="-1344456" y="1845639"/>
              <a:ext cx="20882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virtual networks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CF6AF5BE-DC3F-D64A-93F0-B5DBD76C8AC4}"/>
                </a:ext>
              </a:extLst>
            </p:cNvPr>
            <p:cNvSpPr txBox="1"/>
            <p:nvPr/>
          </p:nvSpPr>
          <p:spPr>
            <a:xfrm>
              <a:off x="-1362168" y="3974673"/>
              <a:ext cx="22322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substrate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08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his pap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Contribution</a:t>
            </a:r>
            <a:r>
              <a:rPr lang="pt-PT" dirty="0"/>
              <a:t> #1: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scaling</a:t>
            </a:r>
            <a:r>
              <a:rPr lang="pt-PT" dirty="0"/>
              <a:t> </a:t>
            </a:r>
            <a:r>
              <a:rPr lang="pt-PT" dirty="0" err="1"/>
              <a:t>primitives</a:t>
            </a:r>
            <a:r>
              <a:rPr lang="pt-PT" dirty="0"/>
              <a:t> to VNE</a:t>
            </a:r>
            <a:endParaRPr dirty="0"/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1" name="Expand VN / Contract VN"/>
          <p:cNvSpPr/>
          <p:nvPr/>
        </p:nvSpPr>
        <p:spPr>
          <a:xfrm>
            <a:off x="4142192" y="2524548"/>
            <a:ext cx="4720415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r>
              <a:rPr dirty="0"/>
              <a:t>Expand VN / Contract VN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New Network Management Primi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Problem</a:t>
            </a:r>
            <a:r>
              <a:rPr lang="pt-PT" dirty="0"/>
              <a:t>: network </a:t>
            </a:r>
            <a:r>
              <a:rPr lang="pt-PT" dirty="0" err="1"/>
              <a:t>fragmentation</a:t>
            </a:r>
            <a:endParaRPr dirty="0"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9" name="Embed VN"/>
          <p:cNvSpPr/>
          <p:nvPr/>
        </p:nvSpPr>
        <p:spPr>
          <a:xfrm>
            <a:off x="563435" y="4508500"/>
            <a:ext cx="1439226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rPr dirty="0"/>
              <a:t>Embed VN</a:t>
            </a:r>
          </a:p>
        </p:txBody>
      </p:sp>
      <p:sp>
        <p:nvSpPr>
          <p:cNvPr id="140" name="Remove VN"/>
          <p:cNvSpPr/>
          <p:nvPr/>
        </p:nvSpPr>
        <p:spPr>
          <a:xfrm>
            <a:off x="11013588" y="4508500"/>
            <a:ext cx="1439226" cy="1270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Remove VN</a:t>
            </a:r>
          </a:p>
        </p:txBody>
      </p:sp>
      <p:sp>
        <p:nvSpPr>
          <p:cNvPr id="141" name="Line"/>
          <p:cNvSpPr/>
          <p:nvPr/>
        </p:nvSpPr>
        <p:spPr>
          <a:xfrm>
            <a:off x="2295942" y="5143500"/>
            <a:ext cx="8412917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2" name="Expand…"/>
          <p:cNvSpPr/>
          <p:nvPr/>
        </p:nvSpPr>
        <p:spPr>
          <a:xfrm>
            <a:off x="3352157" y="4508500"/>
            <a:ext cx="2367878" cy="1270000"/>
          </a:xfrm>
          <a:prstGeom prst="rect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dirty="0"/>
              <a:t>Expand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rPr dirty="0"/>
              <a:t>VN</a:t>
            </a:r>
          </a:p>
        </p:txBody>
      </p:sp>
      <p:sp>
        <p:nvSpPr>
          <p:cNvPr id="143" name="Line"/>
          <p:cNvSpPr/>
          <p:nvPr/>
        </p:nvSpPr>
        <p:spPr>
          <a:xfrm>
            <a:off x="2185225" y="5143500"/>
            <a:ext cx="939031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4" name="Contract…"/>
          <p:cNvSpPr/>
          <p:nvPr/>
        </p:nvSpPr>
        <p:spPr>
          <a:xfrm>
            <a:off x="7069531" y="4508500"/>
            <a:ext cx="2367879" cy="1270000"/>
          </a:xfrm>
          <a:prstGeom prst="rect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Contract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VN</a:t>
            </a:r>
          </a:p>
        </p:txBody>
      </p:sp>
      <p:sp>
        <p:nvSpPr>
          <p:cNvPr id="145" name="Line"/>
          <p:cNvSpPr/>
          <p:nvPr/>
        </p:nvSpPr>
        <p:spPr>
          <a:xfrm>
            <a:off x="5946163" y="5143500"/>
            <a:ext cx="939031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" name="Line"/>
          <p:cNvSpPr/>
          <p:nvPr/>
        </p:nvSpPr>
        <p:spPr>
          <a:xfrm>
            <a:off x="9710647" y="5143500"/>
            <a:ext cx="1029703" cy="0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" name="Virtual Network Lifecycle"/>
          <p:cNvSpPr txBox="1"/>
          <p:nvPr/>
        </p:nvSpPr>
        <p:spPr>
          <a:xfrm>
            <a:off x="4069702" y="2682999"/>
            <a:ext cx="486539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Virtual Network Lifecycle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  <p:bldP spid="142" grpId="3" animBg="1" advAuto="0"/>
      <p:bldP spid="143" grpId="2" animBg="1" advAuto="0"/>
      <p:bldP spid="144" grpId="5" animBg="1" advAuto="0"/>
      <p:bldP spid="145" grpId="4" animBg="1" advAuto="0"/>
      <p:bldP spid="146" grpId="6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9AB9A7-4805-674F-943C-E1EC2726A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Fragmentation introduces several </a:t>
            </a:r>
            <a:r>
              <a:rPr lang="en-US" b="1" dirty="0"/>
              <a:t>problems</a:t>
            </a:r>
          </a:p>
          <a:p>
            <a:pPr lvl="1"/>
            <a:r>
              <a:rPr lang="en-US" dirty="0"/>
              <a:t>Longer path lengths, higher latencies</a:t>
            </a:r>
          </a:p>
          <a:p>
            <a:pPr lvl="1"/>
            <a:r>
              <a:rPr lang="en-US" dirty="0"/>
              <a:t>Harder to map new VNs, lower acceptance ratios </a:t>
            </a:r>
          </a:p>
        </p:txBody>
      </p:sp>
      <p:sp>
        <p:nvSpPr>
          <p:cNvPr id="137" name="New Network Management Primi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Problem</a:t>
            </a:r>
            <a:r>
              <a:rPr lang="pt-PT" dirty="0"/>
              <a:t>: network </a:t>
            </a:r>
            <a:r>
              <a:rPr lang="pt-PT" dirty="0" err="1"/>
              <a:t>fragmentation</a:t>
            </a:r>
            <a:endParaRPr dirty="0"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D7718D5-18FA-4A48-88CD-6CD83AB20620}"/>
              </a:ext>
            </a:extLst>
          </p:cNvPr>
          <p:cNvSpPr/>
          <p:nvPr/>
        </p:nvSpPr>
        <p:spPr>
          <a:xfrm flipV="1">
            <a:off x="5512641" y="5043052"/>
            <a:ext cx="1757853" cy="1"/>
          </a:xfrm>
          <a:prstGeom prst="line">
            <a:avLst/>
          </a:prstGeom>
          <a:ln w="5715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3F1F5-4988-694A-9AC9-F13951A58492}"/>
              </a:ext>
            </a:extLst>
          </p:cNvPr>
          <p:cNvSpPr/>
          <p:nvPr/>
        </p:nvSpPr>
        <p:spPr>
          <a:xfrm>
            <a:off x="5440024" y="4367435"/>
            <a:ext cx="1903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expand()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6CAF1-5E25-364C-87DE-90BA2EF8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3650"/>
            <a:ext cx="4813300" cy="214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8557DF-4110-9143-8C0E-AA15B1344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199" y="3765547"/>
            <a:ext cx="4787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257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loud simulator…"/>
          <p:cNvSpPr txBox="1">
            <a:spLocks noGrp="1"/>
          </p:cNvSpPr>
          <p:nvPr>
            <p:ph type="body" idx="1"/>
          </p:nvPr>
        </p:nvSpPr>
        <p:spPr>
          <a:xfrm>
            <a:off x="406846" y="1555501"/>
            <a:ext cx="12191108" cy="41772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PT" dirty="0" err="1"/>
              <a:t>Extended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existing</a:t>
            </a:r>
            <a:r>
              <a:rPr lang="pt-PT" dirty="0"/>
              <a:t> VNE </a:t>
            </a:r>
            <a:r>
              <a:rPr lang="pt-PT" dirty="0" err="1"/>
              <a:t>algorithm</a:t>
            </a:r>
            <a:r>
              <a:rPr lang="pt-PT" dirty="0"/>
              <a:t> </a:t>
            </a:r>
            <a:r>
              <a:rPr lang="en-US" dirty="0">
                <a:solidFill>
                  <a:srgbClr val="A6AAA9"/>
                </a:solidFill>
              </a:rPr>
              <a:t>[Ballani11]</a:t>
            </a:r>
            <a:r>
              <a:rPr lang="en-US" dirty="0">
                <a:solidFill>
                  <a:schemeClr val="tx1"/>
                </a:solidFill>
              </a:rPr>
              <a:t> with expand and contract primitives</a:t>
            </a:r>
          </a:p>
          <a:p>
            <a:r>
              <a:rPr dirty="0"/>
              <a:t>Cloud simulator</a:t>
            </a:r>
          </a:p>
          <a:p>
            <a:pPr lvl="1"/>
            <a:r>
              <a:rPr dirty="0"/>
              <a:t>Leaf-Spine physical topology</a:t>
            </a:r>
          </a:p>
          <a:p>
            <a:pPr lvl="1"/>
            <a:r>
              <a:rPr dirty="0"/>
              <a:t>Different virtual topologies</a:t>
            </a:r>
            <a:endParaRPr sz="2400" dirty="0">
              <a:solidFill>
                <a:srgbClr val="A6AAA9"/>
              </a:solidFill>
            </a:endParaRPr>
          </a:p>
          <a:p>
            <a:endParaRPr dirty="0"/>
          </a:p>
        </p:txBody>
      </p:sp>
      <p:sp>
        <p:nvSpPr>
          <p:cNvPr id="160" name="Si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 err="1"/>
              <a:t>Implementation</a:t>
            </a:r>
            <a:endParaRPr dirty="0"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62" name="leaf-spine.pdf" descr="leaf-spi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50" y="2665806"/>
            <a:ext cx="4027018" cy="1808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virtual.pdf" descr="virtual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562" y="6195454"/>
            <a:ext cx="8889676" cy="193253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Virtual Network Topologies: VC, VOC, 3T"/>
          <p:cNvSpPr txBox="1"/>
          <p:nvPr/>
        </p:nvSpPr>
        <p:spPr>
          <a:xfrm>
            <a:off x="6852815" y="8161684"/>
            <a:ext cx="424281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A6AAA9"/>
                </a:solidFill>
              </a:defRPr>
            </a:lvl1pPr>
          </a:lstStyle>
          <a:p>
            <a:r>
              <a:t>Virtual Network Topologies: VC, VOC, 3T</a:t>
            </a:r>
          </a:p>
        </p:txBody>
      </p:sp>
      <p:sp>
        <p:nvSpPr>
          <p:cNvPr id="165" name="Leaf-Spine Physical Network Topology"/>
          <p:cNvSpPr txBox="1"/>
          <p:nvPr/>
        </p:nvSpPr>
        <p:spPr>
          <a:xfrm>
            <a:off x="8500129" y="4517754"/>
            <a:ext cx="402701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A6AAA9"/>
                </a:solidFill>
              </a:defRPr>
            </a:lvl1pPr>
          </a:lstStyle>
          <a:p>
            <a:r>
              <a:rPr dirty="0"/>
              <a:t>Leaf-Spine Physical Network Topology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1148</Words>
  <Application>Microsoft Office PowerPoint</Application>
  <PresentationFormat>Custom</PresentationFormat>
  <Paragraphs>179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Courier New</vt:lpstr>
      <vt:lpstr>Helvetica Light</vt:lpstr>
      <vt:lpstr>Helvetica Neue</vt:lpstr>
      <vt:lpstr>Helvetica Neue Light</vt:lpstr>
      <vt:lpstr>White</vt:lpstr>
      <vt:lpstr>Network Defragmentation in Virtualized Data Centers</vt:lpstr>
      <vt:lpstr>Virtualized Data Centers</vt:lpstr>
      <vt:lpstr>Virtualized Data Centers</vt:lpstr>
      <vt:lpstr>New requirement: network virtualization</vt:lpstr>
      <vt:lpstr>Limitations of existing approaches</vt:lpstr>
      <vt:lpstr>Contribution #1: new scaling primitives to VNE</vt:lpstr>
      <vt:lpstr>Problem: network fragmentation</vt:lpstr>
      <vt:lpstr>Problem: network fragmentation</vt:lpstr>
      <vt:lpstr>Implementation</vt:lpstr>
      <vt:lpstr>Costs of fragmentation</vt:lpstr>
      <vt:lpstr>Contribution #2: new management primitive</vt:lpstr>
      <vt:lpstr>Network Defragmentation</vt:lpstr>
      <vt:lpstr>Network defragmentation heuristic</vt:lpstr>
      <vt:lpstr>Evaluation: mean path length stretch </vt:lpstr>
      <vt:lpstr>Evaluation: fraction of paths by path length 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Defragmentation in Virtualized Data Centers</dc:title>
  <dc:creator>Fernando Valente Ramos</dc:creator>
  <cp:lastModifiedBy>Eric Keller</cp:lastModifiedBy>
  <cp:revision>10</cp:revision>
  <dcterms:created xsi:type="dcterms:W3CDTF">2019-06-09T21:02:33Z</dcterms:created>
  <dcterms:modified xsi:type="dcterms:W3CDTF">2020-01-20T15:21:34Z</dcterms:modified>
</cp:coreProperties>
</file>